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handoutMasterIdLst>
    <p:handoutMasterId r:id="rId17"/>
  </p:handoutMasterIdLst>
  <p:sldIdLst>
    <p:sldId id="257" r:id="rId2"/>
    <p:sldId id="284" r:id="rId3"/>
    <p:sldId id="285" r:id="rId4"/>
    <p:sldId id="287" r:id="rId5"/>
    <p:sldId id="288" r:id="rId6"/>
    <p:sldId id="293" r:id="rId7"/>
    <p:sldId id="295" r:id="rId8"/>
    <p:sldId id="296" r:id="rId9"/>
    <p:sldId id="297" r:id="rId10"/>
    <p:sldId id="298" r:id="rId11"/>
    <p:sldId id="300" r:id="rId12"/>
    <p:sldId id="301" r:id="rId13"/>
    <p:sldId id="302" r:id="rId14"/>
    <p:sldId id="303" r:id="rId15"/>
    <p:sldId id="304" r:id="rId1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981" autoAdjust="0"/>
    <p:restoredTop sz="94660"/>
  </p:normalViewPr>
  <p:slideViewPr>
    <p:cSldViewPr>
      <p:cViewPr varScale="1">
        <p:scale>
          <a:sx n="115" d="100"/>
          <a:sy n="115" d="100"/>
        </p:scale>
        <p:origin x="-378" y="-11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957F40C4-FFB9-45AC-9F5E-CA985BB12E44}" type="datetimeFigureOut">
              <a:rPr lang="en-US" smtClean="0"/>
              <a:pPr/>
              <a:t>6/21/2022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AD95B4D-293A-4366-AC86-0DE596436DD0}"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050" name="Picture 2"/>
          <p:cNvPicPr>
            <a:picLocks noChangeAspect="1"/>
          </p:cNvPicPr>
          <p:nvPr/>
        </p:nvPicPr>
        <p:blipFill>
          <a:blip r:embed="rId2" cstate="print"/>
          <a:srcRect b="3795"/>
          <a:stretch>
            <a:fillRect/>
          </a:stretch>
        </p:blipFill>
        <p:spPr>
          <a:xfrm>
            <a:off x="0" y="260350"/>
            <a:ext cx="12192000" cy="6597650"/>
          </a:xfrm>
          <a:prstGeom prst="rect">
            <a:avLst/>
          </a:prstGeom>
          <a:noFill/>
          <a:ln w="9525">
            <a:noFill/>
          </a:ln>
        </p:spPr>
      </p:pic>
      <p:sp>
        <p:nvSpPr>
          <p:cNvPr id="2051" name="Rectangle 3"/>
          <p:cNvSpPr>
            <a:spLocks noGrp="1" noChangeArrowheads="1"/>
          </p:cNvSpPr>
          <p:nvPr>
            <p:ph type="ctrTitle"/>
          </p:nvPr>
        </p:nvSpPr>
        <p:spPr>
          <a:xfrm>
            <a:off x="624417" y="620713"/>
            <a:ext cx="10943167" cy="1082675"/>
          </a:xfrm>
        </p:spPr>
        <p:txBody>
          <a:bodyPr/>
          <a:lstStyle>
            <a:lvl1pPr>
              <a:defRPr/>
            </a:lvl1pPr>
          </a:lstStyle>
          <a:p>
            <a:pPr lvl="0"/>
            <a:r>
              <a:rPr lang="en-US" altLang="zh-CN" noProof="0"/>
              <a:t>Click to edit Master title style</a:t>
            </a:r>
          </a:p>
        </p:txBody>
      </p:sp>
      <p:sp>
        <p:nvSpPr>
          <p:cNvPr id="2052" name="Rectangle 4"/>
          <p:cNvSpPr>
            <a:spLocks noGrp="1" noChangeArrowheads="1"/>
          </p:cNvSpPr>
          <p:nvPr>
            <p:ph type="subTitle" idx="1"/>
          </p:nvPr>
        </p:nvSpPr>
        <p:spPr>
          <a:xfrm>
            <a:off x="626533" y="1843088"/>
            <a:ext cx="10949517" cy="981075"/>
          </a:xfrm>
        </p:spPr>
        <p:txBody>
          <a:bodyPr/>
          <a:lstStyle>
            <a:lvl1pPr marL="0" indent="0">
              <a:buFontTx/>
              <a:buNone/>
              <a:defRPr/>
            </a:lvl1pPr>
          </a:lstStyle>
          <a:p>
            <a:pPr lvl="0"/>
            <a:r>
              <a:rPr lang="en-US" altLang="zh-CN" noProof="0"/>
              <a:t>Click to edit Master subtitle style</a:t>
            </a:r>
          </a:p>
        </p:txBody>
      </p:sp>
      <p:sp>
        <p:nvSpPr>
          <p:cNvPr id="9" name="Rectangle 5"/>
          <p:cNvSpPr>
            <a:spLocks noGrp="1" noChangeArrowheads="1"/>
          </p:cNvSpPr>
          <p:nvPr>
            <p:ph type="dt" sz="half" idx="2"/>
          </p:nvPr>
        </p:nvSpPr>
        <p:spPr bwMode="auto">
          <a:xfrm>
            <a:off x="609600" y="6245225"/>
            <a:ext cx="2844800" cy="476250"/>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63A1C593-65D0-4073-BCC9-577B9352EA97}" type="datetimeFigureOut">
              <a:rPr lang="en-US" smtClean="0"/>
              <a:pPr/>
              <a:t>6/21/2022</a:t>
            </a:fld>
            <a:endParaRPr lang="en-US"/>
          </a:p>
        </p:txBody>
      </p:sp>
      <p:sp>
        <p:nvSpPr>
          <p:cNvPr id="10" name="Rectangle 6"/>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US"/>
          </a:p>
        </p:txBody>
      </p:sp>
      <p:sp>
        <p:nvSpPr>
          <p:cNvPr id="11" name="Rectangle 7"/>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9B618960-8005-486C-9A75-10CB2AAC16F9}" type="slidenum">
              <a:rPr lang="en-US" smtClean="0"/>
              <a:pPr/>
              <a:t>‹#›</a:t>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pPr/>
              <a:t>6/21/2022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90500"/>
            <a:ext cx="2743200" cy="59372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90500"/>
            <a:ext cx="8026400" cy="59372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pPr/>
              <a:t>6/21/2022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pPr/>
              <a:t>6/21/2022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pPr/>
              <a:t>6/21/2022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174750"/>
            <a:ext cx="53848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174750"/>
            <a:ext cx="53848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pPr/>
              <a:t>6/21/2022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7"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pPr/>
              <a:t>6/21/2022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pPr/>
              <a:t>6/21/2022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pPr/>
              <a:t>6/21/2022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pPr/>
              <a:t>6/21/2022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pPr/>
              <a:t>6/21/2022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pic>
        <p:nvPicPr>
          <p:cNvPr id="1026" name="Picture 2"/>
          <p:cNvPicPr>
            <a:picLocks noChangeAspect="1"/>
          </p:cNvPicPr>
          <p:nvPr/>
        </p:nvPicPr>
        <p:blipFill>
          <a:blip r:embed="rId13" cstate="print"/>
          <a:stretch>
            <a:fillRect/>
          </a:stretch>
        </p:blipFill>
        <p:spPr>
          <a:xfrm>
            <a:off x="0" y="0"/>
            <a:ext cx="12192000" cy="6858000"/>
          </a:xfrm>
          <a:prstGeom prst="rect">
            <a:avLst/>
          </a:prstGeom>
          <a:noFill/>
          <a:ln w="9525">
            <a:noFill/>
          </a:ln>
        </p:spPr>
      </p:pic>
      <p:sp>
        <p:nvSpPr>
          <p:cNvPr id="1027" name="Rectangle 3"/>
          <p:cNvSpPr>
            <a:spLocks noGrp="1"/>
          </p:cNvSpPr>
          <p:nvPr>
            <p:ph type="title"/>
          </p:nvPr>
        </p:nvSpPr>
        <p:spPr>
          <a:xfrm>
            <a:off x="609600" y="190500"/>
            <a:ext cx="10972800" cy="582613"/>
          </a:xfrm>
          <a:prstGeom prst="rect">
            <a:avLst/>
          </a:prstGeom>
          <a:noFill/>
          <a:ln w="9525">
            <a:noFill/>
          </a:ln>
        </p:spPr>
        <p:txBody>
          <a:bodyPr anchor="ctr" anchorCtr="0"/>
          <a:lstStyle/>
          <a:p>
            <a:pPr lvl="0"/>
            <a:r>
              <a:rPr lang="en-US" altLang="zh-CN" dirty="0"/>
              <a:t>Click to edit Master title style</a:t>
            </a:r>
          </a:p>
        </p:txBody>
      </p:sp>
      <p:sp>
        <p:nvSpPr>
          <p:cNvPr id="1028" name="Rectangle 4"/>
          <p:cNvSpPr>
            <a:spLocks noGrp="1"/>
          </p:cNvSpPr>
          <p:nvPr>
            <p:ph type="body" idx="1"/>
          </p:nvPr>
        </p:nvSpPr>
        <p:spPr>
          <a:xfrm>
            <a:off x="609600" y="1174750"/>
            <a:ext cx="10972800" cy="4953000"/>
          </a:xfrm>
          <a:prstGeom prst="rect">
            <a:avLst/>
          </a:prstGeom>
          <a:noFill/>
          <a:ln w="9525">
            <a:noFill/>
          </a:ln>
        </p:spPr>
        <p:txBody>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29" name="Rectangle 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63A1C593-65D0-4073-BCC9-577B9352EA97}" type="datetimeFigureOut">
              <a:rPr lang="en-US" smtClean="0"/>
              <a:pPr/>
              <a:t>6/21/2022</a:t>
            </a:fld>
            <a:endParaRPr lang="en-US"/>
          </a:p>
        </p:txBody>
      </p:sp>
      <p:sp>
        <p:nvSpPr>
          <p:cNvPr id="1030" name="Rectangle 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p>
        </p:txBody>
      </p:sp>
      <p:sp>
        <p:nvSpPr>
          <p:cNvPr id="1031" name="Rectangle 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9B618960-8005-486C-9A75-10CB2AAC16F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9.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430" y="2346321"/>
            <a:ext cx="10972800" cy="582613"/>
          </a:xfrm>
        </p:spPr>
        <p:txBody>
          <a:bodyPr/>
          <a:lstStyle/>
          <a:p>
            <a:pPr algn="ctr"/>
            <a:r>
              <a:rPr lang="en-US" sz="5400" dirty="0"/>
              <a:t>CE (C-II) CIVIL ZONE</a:t>
            </a:r>
          </a:p>
        </p:txBody>
      </p:sp>
      <p:sp>
        <p:nvSpPr>
          <p:cNvPr id="4" name="Text Box 3"/>
          <p:cNvSpPr txBox="1"/>
          <p:nvPr/>
        </p:nvSpPr>
        <p:spPr>
          <a:xfrm>
            <a:off x="222250" y="2428875"/>
            <a:ext cx="309880" cy="368300"/>
          </a:xfrm>
          <a:prstGeom prst="rect">
            <a:avLst/>
          </a:prstGeom>
          <a:noFill/>
        </p:spPr>
        <p:txBody>
          <a:bodyPr wrap="none" rtlCol="0">
            <a:spAutoFit/>
          </a:bodyPr>
          <a:lstStyle/>
          <a:p>
            <a:endParaRPr lang="en-US"/>
          </a:p>
        </p:txBody>
      </p:sp>
      <p:sp>
        <p:nvSpPr>
          <p:cNvPr id="5" name="Rectangle 4"/>
          <p:cNvSpPr/>
          <p:nvPr/>
        </p:nvSpPr>
        <p:spPr>
          <a:xfrm>
            <a:off x="2495600" y="3214686"/>
            <a:ext cx="7172300" cy="369332"/>
          </a:xfrm>
          <a:prstGeom prst="rect">
            <a:avLst/>
          </a:prstGeom>
          <a:solidFill>
            <a:schemeClr val="accent1">
              <a:lumMod val="20000"/>
              <a:lumOff val="80000"/>
            </a:schemeClr>
          </a:solidFill>
        </p:spPr>
        <p:txBody>
          <a:bodyPr wrap="square">
            <a:spAutoFit/>
          </a:bodyPr>
          <a:lstStyle/>
          <a:p>
            <a:pPr algn="just"/>
            <a:r>
              <a:rPr lang="en-US" dirty="0"/>
              <a:t>1.  ACHIEVEMENT/ COMPLETED PROJECTS IN THE FY 2021-22</a:t>
            </a:r>
          </a:p>
        </p:txBody>
      </p:sp>
      <p:sp>
        <p:nvSpPr>
          <p:cNvPr id="6" name="Rectangle 5"/>
          <p:cNvSpPr/>
          <p:nvPr/>
        </p:nvSpPr>
        <p:spPr>
          <a:xfrm>
            <a:off x="2495600" y="3925677"/>
            <a:ext cx="7172300" cy="646331"/>
          </a:xfrm>
          <a:prstGeom prst="rect">
            <a:avLst/>
          </a:prstGeom>
          <a:solidFill>
            <a:schemeClr val="accent5">
              <a:lumMod val="20000"/>
              <a:lumOff val="80000"/>
            </a:schemeClr>
          </a:solidFill>
        </p:spPr>
        <p:txBody>
          <a:bodyPr wrap="square">
            <a:spAutoFit/>
          </a:bodyPr>
          <a:lstStyle/>
          <a:p>
            <a:pPr algn="just"/>
            <a:r>
              <a:rPr lang="en-US" dirty="0"/>
              <a:t>2. WORK TARGET/BUDGET ANNOUNCEMENT/ONGOING WORK FOR THE FINANCIAL YEAR 2022-23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03512" y="116632"/>
            <a:ext cx="9393148" cy="369332"/>
          </a:xfrm>
          <a:prstGeom prst="rect">
            <a:avLst/>
          </a:prstGeom>
        </p:spPr>
        <p:txBody>
          <a:bodyPr wrap="square">
            <a:spAutoFit/>
          </a:bodyPr>
          <a:lstStyle/>
          <a:p>
            <a:pPr algn="ctr"/>
            <a:r>
              <a:rPr lang="en-IN" b="1" dirty="0"/>
              <a:t>RENOVATION OF COMMUNITY HALL AT ADITYA SADAN, ASHOKA ROAD</a:t>
            </a:r>
            <a:endParaRPr lang="en-US" b="1" dirty="0"/>
          </a:p>
        </p:txBody>
      </p:sp>
      <p:pic>
        <p:nvPicPr>
          <p:cNvPr id="3" name="Picture 2" descr="C:\Users\NDMC\Downloads\PHOTO-2022-04-12-13-52-52 (1).jpg"/>
          <p:cNvPicPr/>
          <p:nvPr/>
        </p:nvPicPr>
        <p:blipFill>
          <a:blip r:embed="rId2" cstate="print"/>
          <a:srcRect/>
          <a:stretch>
            <a:fillRect/>
          </a:stretch>
        </p:blipFill>
        <p:spPr bwMode="auto">
          <a:xfrm>
            <a:off x="479376" y="1124744"/>
            <a:ext cx="3044856" cy="2518570"/>
          </a:xfrm>
          <a:prstGeom prst="rect">
            <a:avLst/>
          </a:prstGeom>
          <a:noFill/>
          <a:ln w="9525">
            <a:noFill/>
            <a:miter lim="800000"/>
            <a:headEnd/>
            <a:tailEnd/>
          </a:ln>
        </p:spPr>
      </p:pic>
      <p:sp>
        <p:nvSpPr>
          <p:cNvPr id="4" name="Text Box 1"/>
          <p:cNvSpPr txBox="1"/>
          <p:nvPr/>
        </p:nvSpPr>
        <p:spPr>
          <a:xfrm>
            <a:off x="6553200" y="1371600"/>
            <a:ext cx="5486400" cy="1260475"/>
          </a:xfrm>
          <a:prstGeom prst="rect">
            <a:avLst/>
          </a:prstGeom>
          <a:noFill/>
        </p:spPr>
        <p:txBody>
          <a:bodyPr wrap="square" rtlCol="0" anchor="t">
            <a:spAutoFit/>
          </a:bodyPr>
          <a:lstStyle/>
          <a:p>
            <a:pPr indent="0" algn="ctr">
              <a:buFont typeface="Arial" panose="020B0604020202020204" pitchFamily="34" charset="0"/>
              <a:buNone/>
            </a:pPr>
            <a:r>
              <a:rPr lang="en-US" altLang="en-IN" sz="2800" dirty="0" smtClean="0">
                <a:effectLst/>
                <a:sym typeface="+mn-ea"/>
              </a:rPr>
              <a:t>STATUS</a:t>
            </a:r>
            <a:endParaRPr lang="en-US" altLang="en-IN" sz="2800" dirty="0">
              <a:effectLst/>
              <a:sym typeface="+mn-ea"/>
            </a:endParaRPr>
          </a:p>
          <a:p>
            <a:pPr marL="342900" indent="-342900" algn="l">
              <a:buFont typeface="Arial" panose="020B0604020202020204" pitchFamily="34" charset="0"/>
              <a:buChar char="•"/>
            </a:pPr>
            <a:r>
              <a:rPr lang="en-IN" sz="2000" dirty="0">
                <a:effectLst/>
                <a:sym typeface="+mn-ea"/>
              </a:rPr>
              <a:t>WORK </a:t>
            </a:r>
            <a:r>
              <a:rPr lang="en-IN" sz="2000" dirty="0" smtClean="0">
                <a:effectLst/>
                <a:sym typeface="+mn-ea"/>
              </a:rPr>
              <a:t>COMPLETED ON 22.03.2021</a:t>
            </a:r>
            <a:endParaRPr lang="en-IN" sz="2000" dirty="0">
              <a:effectLst/>
              <a:sym typeface="+mn-ea"/>
            </a:endParaRPr>
          </a:p>
          <a:p>
            <a:pPr marL="342900" indent="-342900" algn="l">
              <a:buFont typeface="Arial" panose="020B0604020202020204" pitchFamily="34" charset="0"/>
              <a:buChar char="•"/>
            </a:pPr>
            <a:r>
              <a:rPr lang="en-IN" sz="2000" dirty="0">
                <a:effectLst/>
                <a:sym typeface="+mn-ea"/>
              </a:rPr>
              <a:t>COST: RS.11.75 LAKHS</a:t>
            </a:r>
            <a:r>
              <a:rPr lang="en-IN" sz="2800" dirty="0">
                <a:effectLst/>
                <a:sym typeface="+mn-ea"/>
              </a:rPr>
              <a:t> </a:t>
            </a:r>
          </a:p>
        </p:txBody>
      </p:sp>
      <p:pic>
        <p:nvPicPr>
          <p:cNvPr id="5" name="Picture 4" descr="C:\Users\NDMC\Downloads\PHOTO-2022-04-12-13-52-52.jpg"/>
          <p:cNvPicPr/>
          <p:nvPr/>
        </p:nvPicPr>
        <p:blipFill>
          <a:blip r:embed="rId3"/>
          <a:srcRect/>
          <a:stretch>
            <a:fillRect/>
          </a:stretch>
        </p:blipFill>
        <p:spPr bwMode="auto">
          <a:xfrm>
            <a:off x="3738546" y="3019583"/>
            <a:ext cx="2710503" cy="2695433"/>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3"/>
          <p:cNvGraphicFramePr>
            <a:graphicFrameLocks noGrp="1"/>
          </p:cNvGraphicFramePr>
          <p:nvPr>
            <p:ph idx="1"/>
          </p:nvPr>
        </p:nvGraphicFramePr>
        <p:xfrm>
          <a:off x="152400" y="535197"/>
          <a:ext cx="12039600" cy="5487804"/>
        </p:xfrm>
        <a:graphic>
          <a:graphicData uri="http://schemas.openxmlformats.org/drawingml/2006/table">
            <a:tbl>
              <a:tblPr firstRow="1" bandRow="1">
                <a:tableStyleId>{5C22544A-7EE6-4342-B048-85BDC9FD1C3A}</a:tableStyleId>
              </a:tblPr>
              <a:tblGrid>
                <a:gridCol w="6169052">
                  <a:extLst>
                    <a:ext uri="{9D8B030D-6E8A-4147-A177-3AD203B41FA5}">
                      <a16:colId xmlns:a16="http://schemas.microsoft.com/office/drawing/2014/main" xmlns="" val="20000"/>
                    </a:ext>
                  </a:extLst>
                </a:gridCol>
                <a:gridCol w="5870548">
                  <a:extLst>
                    <a:ext uri="{9D8B030D-6E8A-4147-A177-3AD203B41FA5}">
                      <a16:colId xmlns:a16="http://schemas.microsoft.com/office/drawing/2014/main" xmlns="" val="20001"/>
                    </a:ext>
                  </a:extLst>
                </a:gridCol>
              </a:tblGrid>
              <a:tr h="389902">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endParaRPr lang="en-US" sz="1000" b="1" dirty="0">
                        <a:latin typeface="Arial" pitchFamily="34" charset="0"/>
                        <a:ea typeface="Times New Roman"/>
                        <a:cs typeface="Arial" pitchFamily="34" charset="0"/>
                      </a:endParaRPr>
                    </a:p>
                    <a:p>
                      <a:pPr marL="0" marR="0" indent="0" algn="just" defTabSz="914400" rtl="0" eaLnBrk="1" fontAlgn="auto" latinLnBrk="0" hangingPunct="1">
                        <a:lnSpc>
                          <a:spcPct val="115000"/>
                        </a:lnSpc>
                        <a:spcBef>
                          <a:spcPts val="0"/>
                        </a:spcBef>
                        <a:spcAft>
                          <a:spcPts val="0"/>
                        </a:spcAft>
                        <a:buClrTx/>
                        <a:buSzTx/>
                        <a:buFontTx/>
                        <a:buNone/>
                        <a:tabLst/>
                        <a:defRPr/>
                      </a:pPr>
                      <a:r>
                        <a:rPr lang="en-US" sz="1000" b="1" dirty="0">
                          <a:latin typeface="Arial" pitchFamily="34" charset="0"/>
                          <a:ea typeface="Times New Roman"/>
                          <a:cs typeface="Arial" pitchFamily="34" charset="0"/>
                        </a:rPr>
                        <a:t>NAME OF SCHEME ANNOUNCED</a:t>
                      </a:r>
                      <a:r>
                        <a:rPr lang="en-US" sz="1000" b="1" baseline="0" dirty="0">
                          <a:latin typeface="Arial" pitchFamily="34" charset="0"/>
                          <a:ea typeface="Times New Roman"/>
                          <a:cs typeface="Arial" pitchFamily="34" charset="0"/>
                        </a:rPr>
                        <a:t> </a:t>
                      </a:r>
                      <a:r>
                        <a:rPr lang="en-US" sz="1000" b="1" dirty="0">
                          <a:latin typeface="Arial" pitchFamily="34" charset="0"/>
                          <a:ea typeface="Times New Roman"/>
                          <a:cs typeface="Arial" pitchFamily="34" charset="0"/>
                        </a:rPr>
                        <a:t>IN THE BUDGET SPEECH 2022-23</a:t>
                      </a:r>
                    </a:p>
                  </a:txBody>
                  <a:tcPr marL="0" marR="0" marT="0" marB="0" anchor="ctr"/>
                </a:tc>
                <a:tc>
                  <a:txBody>
                    <a:bodyPr/>
                    <a:lstStyle/>
                    <a:p>
                      <a:pPr marL="0" marR="0" algn="ctr">
                        <a:lnSpc>
                          <a:spcPct val="115000"/>
                        </a:lnSpc>
                        <a:spcBef>
                          <a:spcPts val="0"/>
                        </a:spcBef>
                        <a:spcAft>
                          <a:spcPts val="0"/>
                        </a:spcAft>
                      </a:pPr>
                      <a:endParaRPr lang="en-US" sz="1000" b="1" dirty="0">
                        <a:latin typeface="Arial" pitchFamily="34" charset="0"/>
                        <a:ea typeface="Times New Roman"/>
                        <a:cs typeface="Arial" pitchFamily="34" charset="0"/>
                      </a:endParaRPr>
                    </a:p>
                    <a:p>
                      <a:pPr marL="0" marR="0" algn="ctr">
                        <a:lnSpc>
                          <a:spcPct val="115000"/>
                        </a:lnSpc>
                        <a:spcBef>
                          <a:spcPts val="0"/>
                        </a:spcBef>
                        <a:spcAft>
                          <a:spcPts val="0"/>
                        </a:spcAft>
                      </a:pPr>
                      <a:r>
                        <a:rPr lang="en-US" sz="1000" b="1" dirty="0">
                          <a:latin typeface="Arial" pitchFamily="34" charset="0"/>
                          <a:ea typeface="Times New Roman"/>
                          <a:cs typeface="Arial" pitchFamily="34" charset="0"/>
                        </a:rPr>
                        <a:t>STATUS </a:t>
                      </a:r>
                    </a:p>
                  </a:txBody>
                  <a:tcPr marL="0" marR="0" marT="0" marB="0"/>
                </a:tc>
                <a:extLst>
                  <a:ext uri="{0D108BD9-81ED-4DB2-BD59-A6C34878D82A}">
                    <a16:rowId xmlns:a16="http://schemas.microsoft.com/office/drawing/2014/main" xmlns="" val="10000"/>
                  </a:ext>
                </a:extLst>
              </a:tr>
              <a:tr h="1360901">
                <a:tc>
                  <a:txBody>
                    <a:bodyPr/>
                    <a:lstStyle/>
                    <a:p>
                      <a:pPr marL="0" marR="0" algn="just">
                        <a:lnSpc>
                          <a:spcPct val="115000"/>
                        </a:lnSpc>
                        <a:spcBef>
                          <a:spcPts val="0"/>
                        </a:spcBef>
                        <a:spcAft>
                          <a:spcPts val="0"/>
                        </a:spcAft>
                      </a:pPr>
                      <a:r>
                        <a:rPr lang="en-US" sz="1000" b="0" dirty="0">
                          <a:latin typeface="+mn-lt"/>
                          <a:ea typeface="Times New Roman"/>
                          <a:cs typeface="Arial"/>
                        </a:rPr>
                        <a:t>Development of available space at </a:t>
                      </a:r>
                      <a:r>
                        <a:rPr lang="en-US" sz="1000" b="0" dirty="0" err="1">
                          <a:latin typeface="+mn-lt"/>
                          <a:ea typeface="Times New Roman"/>
                          <a:cs typeface="Arial"/>
                        </a:rPr>
                        <a:t>Yashwant</a:t>
                      </a:r>
                      <a:r>
                        <a:rPr lang="en-US" sz="1000" b="0" dirty="0">
                          <a:latin typeface="+mn-lt"/>
                          <a:ea typeface="Times New Roman"/>
                          <a:cs typeface="Arial"/>
                        </a:rPr>
                        <a:t> Place, </a:t>
                      </a:r>
                      <a:r>
                        <a:rPr lang="en-US" sz="1000" b="0" dirty="0" err="1">
                          <a:latin typeface="+mn-lt"/>
                          <a:ea typeface="Times New Roman"/>
                          <a:cs typeface="Arial"/>
                        </a:rPr>
                        <a:t>Chanakyapuri</a:t>
                      </a:r>
                      <a:r>
                        <a:rPr lang="en-US" sz="1000" b="0" dirty="0">
                          <a:latin typeface="+mn-lt"/>
                          <a:ea typeface="Times New Roman"/>
                          <a:cs typeface="Arial"/>
                        </a:rPr>
                        <a:t>, New Delhi. Sub head: Construction of Commercial Complex at </a:t>
                      </a:r>
                      <a:r>
                        <a:rPr lang="en-US" sz="1000" b="0" dirty="0" err="1">
                          <a:latin typeface="+mn-lt"/>
                          <a:ea typeface="Times New Roman"/>
                          <a:cs typeface="Arial"/>
                        </a:rPr>
                        <a:t>Yashwant</a:t>
                      </a:r>
                      <a:r>
                        <a:rPr lang="en-US" sz="1000" b="0" dirty="0">
                          <a:latin typeface="+mn-lt"/>
                          <a:ea typeface="Times New Roman"/>
                          <a:cs typeface="Arial"/>
                        </a:rPr>
                        <a:t> Place, </a:t>
                      </a:r>
                      <a:r>
                        <a:rPr lang="en-US" sz="1000" b="0" dirty="0" err="1">
                          <a:latin typeface="+mn-lt"/>
                          <a:ea typeface="Times New Roman"/>
                          <a:cs typeface="Arial"/>
                        </a:rPr>
                        <a:t>Chanakyapuri</a:t>
                      </a:r>
                      <a:r>
                        <a:rPr lang="en-US" sz="1000" b="0" dirty="0">
                          <a:latin typeface="+mn-lt"/>
                          <a:ea typeface="Times New Roman"/>
                          <a:cs typeface="Arial"/>
                        </a:rPr>
                        <a:t>, New Delhi</a:t>
                      </a:r>
                      <a:r>
                        <a:rPr lang="en-US" sz="1000" b="0" dirty="0" smtClean="0">
                          <a:latin typeface="+mn-lt"/>
                          <a:ea typeface="Times New Roman"/>
                          <a:cs typeface="Arial"/>
                        </a:rPr>
                        <a:t>.</a:t>
                      </a:r>
                    </a:p>
                    <a:p>
                      <a:pPr marL="0" marR="0" algn="just">
                        <a:lnSpc>
                          <a:spcPct val="115000"/>
                        </a:lnSpc>
                        <a:spcBef>
                          <a:spcPts val="0"/>
                        </a:spcBef>
                        <a:spcAft>
                          <a:spcPts val="0"/>
                        </a:spcAft>
                      </a:pPr>
                      <a:endParaRPr lang="en-US" sz="1000" b="0" dirty="0" smtClean="0">
                        <a:latin typeface="+mn-lt"/>
                        <a:ea typeface="Times New Roman"/>
                        <a:cs typeface="Arial"/>
                      </a:endParaRPr>
                    </a:p>
                    <a:p>
                      <a:pPr marL="0" marR="0" algn="just">
                        <a:lnSpc>
                          <a:spcPct val="115000"/>
                        </a:lnSpc>
                        <a:spcBef>
                          <a:spcPts val="0"/>
                        </a:spcBef>
                        <a:spcAft>
                          <a:spcPts val="0"/>
                        </a:spcAft>
                      </a:pPr>
                      <a:endParaRPr lang="en-US" sz="1000" b="0" dirty="0" smtClean="0">
                        <a:latin typeface="+mn-lt"/>
                        <a:ea typeface="Times New Roman"/>
                        <a:cs typeface="Arial"/>
                      </a:endParaRPr>
                    </a:p>
                    <a:p>
                      <a:pPr marL="0" marR="0" algn="just">
                        <a:lnSpc>
                          <a:spcPct val="115000"/>
                        </a:lnSpc>
                        <a:spcBef>
                          <a:spcPts val="0"/>
                        </a:spcBef>
                        <a:spcAft>
                          <a:spcPts val="0"/>
                        </a:spcAft>
                      </a:pPr>
                      <a:endParaRPr lang="en-US" sz="1000" b="0" dirty="0" smtClean="0">
                        <a:latin typeface="+mn-lt"/>
                        <a:ea typeface="Times New Roman"/>
                        <a:cs typeface="Arial"/>
                      </a:endParaRPr>
                    </a:p>
                    <a:p>
                      <a:pPr marL="0" marR="0" algn="just">
                        <a:lnSpc>
                          <a:spcPct val="115000"/>
                        </a:lnSpc>
                        <a:spcBef>
                          <a:spcPts val="0"/>
                        </a:spcBef>
                        <a:spcAft>
                          <a:spcPts val="0"/>
                        </a:spcAft>
                      </a:pPr>
                      <a:endParaRPr lang="en-US" sz="1000" b="0" dirty="0" smtClean="0">
                        <a:latin typeface="+mn-lt"/>
                        <a:ea typeface="Times New Roman"/>
                        <a:cs typeface="Arial"/>
                      </a:endParaRPr>
                    </a:p>
                    <a:p>
                      <a:pPr marL="0" marR="0" algn="just">
                        <a:lnSpc>
                          <a:spcPct val="115000"/>
                        </a:lnSpc>
                        <a:spcBef>
                          <a:spcPts val="0"/>
                        </a:spcBef>
                        <a:spcAft>
                          <a:spcPts val="0"/>
                        </a:spcAft>
                      </a:pPr>
                      <a:endParaRPr lang="en-US" sz="1000" b="0" dirty="0">
                        <a:latin typeface="+mn-lt"/>
                        <a:ea typeface="Times New Roman"/>
                        <a:cs typeface="Arial"/>
                      </a:endParaRPr>
                    </a:p>
                    <a:p>
                      <a:pPr marL="0" marR="0" algn="just">
                        <a:lnSpc>
                          <a:spcPct val="115000"/>
                        </a:lnSpc>
                        <a:spcBef>
                          <a:spcPts val="0"/>
                        </a:spcBef>
                        <a:spcAft>
                          <a:spcPts val="0"/>
                        </a:spcAft>
                      </a:pPr>
                      <a:endParaRPr lang="en-US" sz="1000" b="0" dirty="0">
                        <a:latin typeface="Arial" pitchFamily="34" charset="0"/>
                        <a:ea typeface="Times New Roman"/>
                        <a:cs typeface="Arial" pitchFamily="34" charset="0"/>
                      </a:endParaRPr>
                    </a:p>
                  </a:txBody>
                  <a:tcPr marL="0" marR="0" marT="0" marB="0" anchor="ctr"/>
                </a:tc>
                <a:tc>
                  <a:txBody>
                    <a:bodyPr/>
                    <a:lstStyle/>
                    <a:p>
                      <a:pPr marL="0" marR="0" algn="just">
                        <a:lnSpc>
                          <a:spcPct val="115000"/>
                        </a:lnSpc>
                        <a:spcBef>
                          <a:spcPts val="0"/>
                        </a:spcBef>
                        <a:spcAft>
                          <a:spcPts val="0"/>
                        </a:spcAft>
                      </a:pPr>
                      <a:r>
                        <a:rPr lang="en-US" sz="1000" b="0" dirty="0">
                          <a:latin typeface="Arial" pitchFamily="34" charset="0"/>
                          <a:ea typeface="Times New Roman"/>
                          <a:cs typeface="Arial" pitchFamily="34" charset="0"/>
                        </a:rPr>
                        <a:t>1. Council has accorded A/A &amp; E/S amounting to Rs.88,92,49,700/- vide Council Resolution No.6 (A-04) dated 27.04.2017.   </a:t>
                      </a:r>
                    </a:p>
                    <a:p>
                      <a:pPr marL="0" marR="0" indent="0" algn="just" defTabSz="914400" rtl="0" eaLnBrk="1" fontAlgn="auto" latinLnBrk="0" hangingPunct="1">
                        <a:lnSpc>
                          <a:spcPct val="115000"/>
                        </a:lnSpc>
                        <a:spcBef>
                          <a:spcPts val="0"/>
                        </a:spcBef>
                        <a:spcAft>
                          <a:spcPts val="0"/>
                        </a:spcAft>
                        <a:buClrTx/>
                        <a:buSzTx/>
                        <a:buFontTx/>
                        <a:buNone/>
                        <a:tabLst/>
                        <a:defRPr/>
                      </a:pPr>
                      <a:r>
                        <a:rPr lang="en-US" sz="1000" b="0" dirty="0">
                          <a:latin typeface="Arial" pitchFamily="34" charset="0"/>
                          <a:ea typeface="Times New Roman"/>
                          <a:cs typeface="Arial" pitchFamily="34" charset="0"/>
                        </a:rPr>
                        <a:t> 2. After due procedure tender were invited and Financial Bid has been opened and M/s. Globe Civil Projects Pvt. Ltd. is</a:t>
                      </a:r>
                      <a:r>
                        <a:rPr lang="en-US" sz="1000" b="0" baseline="0" dirty="0">
                          <a:latin typeface="Arial" pitchFamily="34" charset="0"/>
                          <a:ea typeface="Times New Roman"/>
                          <a:cs typeface="Arial" pitchFamily="34" charset="0"/>
                        </a:rPr>
                        <a:t> found L-1 agency with their tender cost of Rs.93,43,49,562/- i.e. @22.10% below the estimated cost of Rs.119,94,21,774/-. Tender is under scrutiny in Finance Department</a:t>
                      </a:r>
                      <a:r>
                        <a:rPr lang="en-US" sz="1000" b="0" dirty="0">
                          <a:latin typeface="Arial" pitchFamily="34" charset="0"/>
                          <a:ea typeface="Times New Roman"/>
                          <a:cs typeface="Arial" pitchFamily="34" charset="0"/>
                        </a:rPr>
                        <a:t>. </a:t>
                      </a:r>
                    </a:p>
                    <a:p>
                      <a:pPr marL="0" marR="0" algn="just">
                        <a:lnSpc>
                          <a:spcPct val="115000"/>
                        </a:lnSpc>
                        <a:spcBef>
                          <a:spcPts val="0"/>
                        </a:spcBef>
                        <a:spcAft>
                          <a:spcPts val="0"/>
                        </a:spcAft>
                      </a:pPr>
                      <a:r>
                        <a:rPr lang="en-US" sz="1000" b="0" dirty="0">
                          <a:solidFill>
                            <a:srgbClr val="000000"/>
                          </a:solidFill>
                          <a:latin typeface="Arial" pitchFamily="34" charset="0"/>
                          <a:ea typeface="Times New Roman"/>
                          <a:cs typeface="Arial" pitchFamily="34" charset="0"/>
                        </a:rPr>
                        <a:t>3. The work is likely to be started in August, 2022 and shall be completed by August, 2025.</a:t>
                      </a:r>
                      <a:endParaRPr lang="en-US" sz="1000" b="0" dirty="0">
                        <a:latin typeface="Arial" pitchFamily="34" charset="0"/>
                        <a:ea typeface="Times New Roman"/>
                        <a:cs typeface="Arial" pitchFamily="34" charset="0"/>
                      </a:endParaRPr>
                    </a:p>
                  </a:txBody>
                  <a:tcPr marL="0" marR="0" marT="0" marB="0"/>
                </a:tc>
                <a:extLst>
                  <a:ext uri="{0D108BD9-81ED-4DB2-BD59-A6C34878D82A}">
                    <a16:rowId xmlns:a16="http://schemas.microsoft.com/office/drawing/2014/main" xmlns="" val="10001"/>
                  </a:ext>
                </a:extLst>
              </a:tr>
              <a:tr h="356300">
                <a:tc>
                  <a:txBody>
                    <a:bodyPr/>
                    <a:lstStyle/>
                    <a:p>
                      <a:pPr marL="0" marR="0" algn="just">
                        <a:lnSpc>
                          <a:spcPct val="115000"/>
                        </a:lnSpc>
                        <a:spcBef>
                          <a:spcPts val="0"/>
                        </a:spcBef>
                        <a:spcAft>
                          <a:spcPts val="0"/>
                        </a:spcAft>
                      </a:pPr>
                      <a:r>
                        <a:rPr lang="en-US" sz="1000" b="0" dirty="0">
                          <a:latin typeface="Arial"/>
                          <a:ea typeface="Times New Roman"/>
                          <a:cs typeface="Arial"/>
                        </a:rPr>
                        <a:t>External Development and Façade Uplifting at </a:t>
                      </a:r>
                      <a:r>
                        <a:rPr lang="en-US" sz="1000" b="0" dirty="0" err="1">
                          <a:latin typeface="Arial"/>
                          <a:ea typeface="Times New Roman"/>
                          <a:cs typeface="Arial"/>
                        </a:rPr>
                        <a:t>Yashwant</a:t>
                      </a:r>
                      <a:r>
                        <a:rPr lang="en-US" sz="1000" b="0" dirty="0">
                          <a:latin typeface="Arial"/>
                          <a:ea typeface="Times New Roman"/>
                          <a:cs typeface="Arial"/>
                        </a:rPr>
                        <a:t> Place </a:t>
                      </a:r>
                      <a:r>
                        <a:rPr lang="en-US" sz="1000" b="0" dirty="0" err="1">
                          <a:latin typeface="Arial"/>
                          <a:ea typeface="Times New Roman"/>
                          <a:cs typeface="Arial"/>
                        </a:rPr>
                        <a:t>Momos</a:t>
                      </a:r>
                      <a:r>
                        <a:rPr lang="en-US" sz="1000" b="0" dirty="0">
                          <a:latin typeface="Arial"/>
                          <a:ea typeface="Times New Roman"/>
                          <a:cs typeface="Arial"/>
                        </a:rPr>
                        <a:t> Market, New Delhi.</a:t>
                      </a:r>
                    </a:p>
                  </a:txBody>
                  <a:tcPr marL="0" marR="0" marT="0" marB="0" anchor="ctr"/>
                </a:tc>
                <a:tc>
                  <a:txBody>
                    <a:bodyPr/>
                    <a:lstStyle/>
                    <a:p>
                      <a:pPr marL="0" marR="0" algn="just">
                        <a:lnSpc>
                          <a:spcPct val="115000"/>
                        </a:lnSpc>
                        <a:spcBef>
                          <a:spcPts val="0"/>
                        </a:spcBef>
                        <a:spcAft>
                          <a:spcPts val="0"/>
                        </a:spcAft>
                      </a:pPr>
                      <a:r>
                        <a:rPr lang="en-US" sz="1000" b="0" dirty="0">
                          <a:latin typeface="Arial"/>
                          <a:ea typeface="Times New Roman"/>
                          <a:cs typeface="Arial"/>
                        </a:rPr>
                        <a:t>Work is in progress and will be completed by July, 2022</a:t>
                      </a:r>
                    </a:p>
                  </a:txBody>
                  <a:tcPr marL="0" marR="0" marT="0" marB="0"/>
                </a:tc>
                <a:extLst>
                  <a:ext uri="{0D108BD9-81ED-4DB2-BD59-A6C34878D82A}">
                    <a16:rowId xmlns:a16="http://schemas.microsoft.com/office/drawing/2014/main" xmlns="" val="10002"/>
                  </a:ext>
                </a:extLst>
              </a:tr>
              <a:tr h="1293843">
                <a:tc>
                  <a:txBody>
                    <a:bodyPr/>
                    <a:lstStyle/>
                    <a:p>
                      <a:pPr marL="0" marR="0" algn="just">
                        <a:lnSpc>
                          <a:spcPct val="115000"/>
                        </a:lnSpc>
                        <a:spcBef>
                          <a:spcPts val="0"/>
                        </a:spcBef>
                        <a:spcAft>
                          <a:spcPts val="0"/>
                        </a:spcAft>
                      </a:pPr>
                      <a:r>
                        <a:rPr lang="en-US" sz="1000" b="0" dirty="0">
                          <a:latin typeface="+mn-lt"/>
                          <a:ea typeface="Times New Roman"/>
                          <a:cs typeface="Arial"/>
                        </a:rPr>
                        <a:t>Proposed Bus Terminus-cum-Commercial Complex near </a:t>
                      </a:r>
                      <a:r>
                        <a:rPr lang="en-US" sz="1000" b="0" dirty="0" err="1">
                          <a:latin typeface="+mn-lt"/>
                          <a:ea typeface="Times New Roman"/>
                          <a:cs typeface="Arial"/>
                        </a:rPr>
                        <a:t>Shivaji</a:t>
                      </a:r>
                      <a:r>
                        <a:rPr lang="en-US" sz="1000" b="0" dirty="0">
                          <a:latin typeface="+mn-lt"/>
                          <a:ea typeface="Times New Roman"/>
                          <a:cs typeface="Arial"/>
                        </a:rPr>
                        <a:t> Stadium, New Delhi. Sub Head:- Construction of Bus Terminus-cum-Commercial Complex near </a:t>
                      </a:r>
                      <a:r>
                        <a:rPr lang="en-US" sz="1000" b="0" dirty="0" err="1">
                          <a:latin typeface="+mn-lt"/>
                          <a:ea typeface="Times New Roman"/>
                          <a:cs typeface="Arial"/>
                        </a:rPr>
                        <a:t>Shivaji</a:t>
                      </a:r>
                      <a:r>
                        <a:rPr lang="en-US" sz="1000" b="0" dirty="0">
                          <a:latin typeface="+mn-lt"/>
                          <a:ea typeface="Times New Roman"/>
                          <a:cs typeface="Arial"/>
                        </a:rPr>
                        <a:t> Stadium, New Delhi</a:t>
                      </a:r>
                      <a:r>
                        <a:rPr lang="en-US" sz="1000" b="0" dirty="0" smtClean="0">
                          <a:latin typeface="+mn-lt"/>
                          <a:ea typeface="Times New Roman"/>
                          <a:cs typeface="Arial"/>
                        </a:rPr>
                        <a:t>.</a:t>
                      </a:r>
                    </a:p>
                    <a:p>
                      <a:pPr marL="0" marR="0" algn="just">
                        <a:lnSpc>
                          <a:spcPct val="115000"/>
                        </a:lnSpc>
                        <a:spcBef>
                          <a:spcPts val="0"/>
                        </a:spcBef>
                        <a:spcAft>
                          <a:spcPts val="0"/>
                        </a:spcAft>
                      </a:pPr>
                      <a:endParaRPr lang="en-US" sz="1000" b="0" dirty="0" smtClean="0">
                        <a:latin typeface="+mn-lt"/>
                        <a:ea typeface="Times New Roman"/>
                        <a:cs typeface="Arial"/>
                      </a:endParaRPr>
                    </a:p>
                    <a:p>
                      <a:pPr marL="0" marR="0" algn="just">
                        <a:lnSpc>
                          <a:spcPct val="115000"/>
                        </a:lnSpc>
                        <a:spcBef>
                          <a:spcPts val="0"/>
                        </a:spcBef>
                        <a:spcAft>
                          <a:spcPts val="0"/>
                        </a:spcAft>
                      </a:pPr>
                      <a:endParaRPr lang="en-US" sz="1000" b="0" dirty="0" smtClean="0">
                        <a:latin typeface="+mn-lt"/>
                        <a:ea typeface="Times New Roman"/>
                        <a:cs typeface="Arial"/>
                      </a:endParaRPr>
                    </a:p>
                    <a:p>
                      <a:pPr marL="0" marR="0" algn="just">
                        <a:lnSpc>
                          <a:spcPct val="115000"/>
                        </a:lnSpc>
                        <a:spcBef>
                          <a:spcPts val="0"/>
                        </a:spcBef>
                        <a:spcAft>
                          <a:spcPts val="0"/>
                        </a:spcAft>
                      </a:pPr>
                      <a:endParaRPr lang="en-US" sz="1000" b="0" dirty="0" smtClean="0">
                        <a:latin typeface="+mn-lt"/>
                        <a:ea typeface="Times New Roman"/>
                        <a:cs typeface="Arial"/>
                      </a:endParaRPr>
                    </a:p>
                    <a:p>
                      <a:pPr marL="0" marR="0" algn="just">
                        <a:lnSpc>
                          <a:spcPct val="115000"/>
                        </a:lnSpc>
                        <a:spcBef>
                          <a:spcPts val="0"/>
                        </a:spcBef>
                        <a:spcAft>
                          <a:spcPts val="0"/>
                        </a:spcAft>
                      </a:pPr>
                      <a:endParaRPr lang="en-US" sz="1000" b="0" dirty="0">
                        <a:latin typeface="+mn-lt"/>
                        <a:ea typeface="Times New Roman"/>
                        <a:cs typeface="Arial"/>
                      </a:endParaRPr>
                    </a:p>
                    <a:p>
                      <a:pPr marL="0" marR="0" algn="just">
                        <a:lnSpc>
                          <a:spcPct val="115000"/>
                        </a:lnSpc>
                        <a:spcBef>
                          <a:spcPts val="0"/>
                        </a:spcBef>
                        <a:spcAft>
                          <a:spcPts val="0"/>
                        </a:spcAft>
                      </a:pPr>
                      <a:endParaRPr lang="en-US" sz="1000" b="0" dirty="0">
                        <a:latin typeface="Arial" pitchFamily="34" charset="0"/>
                        <a:ea typeface="Times New Roman"/>
                        <a:cs typeface="Arial" pitchFamily="34" charset="0"/>
                      </a:endParaRPr>
                    </a:p>
                  </a:txBody>
                  <a:tcPr marL="0" marR="0" marT="0" marB="0" anchor="ctr"/>
                </a:tc>
                <a:tc>
                  <a:txBody>
                    <a:bodyPr/>
                    <a:lstStyle/>
                    <a:p>
                      <a:pPr marL="228600" marR="0" indent="-228600" algn="just">
                        <a:lnSpc>
                          <a:spcPct val="115000"/>
                        </a:lnSpc>
                        <a:spcBef>
                          <a:spcPts val="0"/>
                        </a:spcBef>
                        <a:spcAft>
                          <a:spcPts val="0"/>
                        </a:spcAft>
                        <a:buAutoNum type="arabicPeriod"/>
                      </a:pPr>
                      <a:r>
                        <a:rPr lang="en-US" sz="1000" b="0" dirty="0">
                          <a:latin typeface="Arial"/>
                          <a:ea typeface="Times New Roman"/>
                          <a:cs typeface="Arial"/>
                        </a:rPr>
                        <a:t>Council has accorded A/A &amp; E/S amounting to Rs.39,60,07,300/- vide Council Resolution No. 10(A-21) dated 21.08.2017.</a:t>
                      </a:r>
                    </a:p>
                    <a:p>
                      <a:pPr marL="228600" marR="0" indent="-228600" algn="just">
                        <a:lnSpc>
                          <a:spcPct val="115000"/>
                        </a:lnSpc>
                        <a:spcBef>
                          <a:spcPts val="0"/>
                        </a:spcBef>
                        <a:spcAft>
                          <a:spcPts val="0"/>
                        </a:spcAft>
                        <a:buAutoNum type="arabicPeriod"/>
                      </a:pPr>
                      <a:r>
                        <a:rPr lang="en-US" sz="1000" b="0" dirty="0">
                          <a:latin typeface="+mn-lt"/>
                          <a:ea typeface="Times New Roman"/>
                          <a:cs typeface="Arial"/>
                        </a:rPr>
                        <a:t>Percentage Rate Tender on e-procurement system has been invited. The bid has been opened on 07.06.2022. Three Agencies participated in the bidding. The case will be placed before Technical Evaluation Committee for Evaluation of bid documents. </a:t>
                      </a:r>
                    </a:p>
                    <a:p>
                      <a:pPr marL="228600" marR="0" indent="-228600" algn="just">
                        <a:lnSpc>
                          <a:spcPct val="115000"/>
                        </a:lnSpc>
                        <a:spcBef>
                          <a:spcPts val="0"/>
                        </a:spcBef>
                        <a:spcAft>
                          <a:spcPts val="0"/>
                        </a:spcAft>
                        <a:buAutoNum type="arabicPeriod"/>
                      </a:pPr>
                      <a:r>
                        <a:rPr lang="en-US" sz="1000" b="0" dirty="0">
                          <a:latin typeface="+mn-lt"/>
                          <a:ea typeface="Times New Roman"/>
                          <a:cs typeface="Arial"/>
                        </a:rPr>
                        <a:t>The work is likely to be start in August 2022</a:t>
                      </a:r>
                      <a:r>
                        <a:rPr lang="en-US" sz="1000" b="0" baseline="0" dirty="0">
                          <a:latin typeface="+mn-lt"/>
                          <a:ea typeface="Times New Roman"/>
                          <a:cs typeface="Arial"/>
                        </a:rPr>
                        <a:t> </a:t>
                      </a:r>
                      <a:r>
                        <a:rPr lang="en-US" sz="1000" b="0" dirty="0">
                          <a:solidFill>
                            <a:srgbClr val="000000"/>
                          </a:solidFill>
                          <a:latin typeface="Arial"/>
                          <a:ea typeface="Times New Roman"/>
                          <a:cs typeface="Arial"/>
                        </a:rPr>
                        <a:t>and shall be completed by January, 2024.            </a:t>
                      </a:r>
                      <a:endParaRPr lang="en-US" sz="1000" b="0" dirty="0">
                        <a:latin typeface="Arial" pitchFamily="34" charset="0"/>
                        <a:ea typeface="Times New Roman"/>
                        <a:cs typeface="Arial" pitchFamily="34" charset="0"/>
                      </a:endParaRPr>
                    </a:p>
                  </a:txBody>
                  <a:tcPr marL="0" marR="0" marT="0" marB="0"/>
                </a:tc>
                <a:extLst>
                  <a:ext uri="{0D108BD9-81ED-4DB2-BD59-A6C34878D82A}">
                    <a16:rowId xmlns:a16="http://schemas.microsoft.com/office/drawing/2014/main" xmlns="" val="10003"/>
                  </a:ext>
                </a:extLst>
              </a:tr>
              <a:tr h="257645">
                <a:tc>
                  <a:txBody>
                    <a:bodyPr/>
                    <a:lstStyle/>
                    <a:p>
                      <a:pPr marL="0" marR="0" algn="just">
                        <a:lnSpc>
                          <a:spcPct val="115000"/>
                        </a:lnSpc>
                        <a:spcBef>
                          <a:spcPts val="0"/>
                        </a:spcBef>
                        <a:spcAft>
                          <a:spcPts val="0"/>
                        </a:spcAft>
                      </a:pPr>
                      <a:r>
                        <a:rPr lang="en-US" sz="1000" b="0" dirty="0">
                          <a:latin typeface="Arial" pitchFamily="34" charset="0"/>
                          <a:ea typeface="Times New Roman"/>
                          <a:cs typeface="Arial" pitchFamily="34" charset="0"/>
                        </a:rPr>
                        <a:t>Construction of Rain Water Harvesting Pits In NDMC Buildings The work for rain water harvesting pits in 13 Nos. NDMC Buildings and 32 Electric Sub Stations. </a:t>
                      </a:r>
                      <a:endParaRPr lang="en-US" sz="1000" b="0" dirty="0" smtClean="0">
                        <a:latin typeface="Arial" pitchFamily="34" charset="0"/>
                        <a:ea typeface="Times New Roman"/>
                        <a:cs typeface="Arial" pitchFamily="34" charset="0"/>
                      </a:endParaRPr>
                    </a:p>
                    <a:p>
                      <a:pPr marL="0" marR="0" algn="just">
                        <a:lnSpc>
                          <a:spcPct val="115000"/>
                        </a:lnSpc>
                        <a:spcBef>
                          <a:spcPts val="0"/>
                        </a:spcBef>
                        <a:spcAft>
                          <a:spcPts val="0"/>
                        </a:spcAft>
                      </a:pPr>
                      <a:endParaRPr lang="en-US" sz="1000" b="0" dirty="0">
                        <a:latin typeface="Arial" pitchFamily="34" charset="0"/>
                        <a:ea typeface="Times New Roman"/>
                        <a:cs typeface="Arial" pitchFamily="34" charset="0"/>
                      </a:endParaRPr>
                    </a:p>
                  </a:txBody>
                  <a:tcPr marL="0" marR="0" marT="0" marB="0" anchor="ctr"/>
                </a:tc>
                <a:tc>
                  <a:txBody>
                    <a:bodyPr/>
                    <a:lstStyle/>
                    <a:p>
                      <a:pPr marL="0" marR="0" algn="just">
                        <a:lnSpc>
                          <a:spcPct val="115000"/>
                        </a:lnSpc>
                        <a:spcBef>
                          <a:spcPts val="0"/>
                        </a:spcBef>
                        <a:spcAft>
                          <a:spcPts val="0"/>
                        </a:spcAft>
                      </a:pPr>
                      <a:r>
                        <a:rPr lang="en-US" sz="1000" b="0" dirty="0">
                          <a:latin typeface="Arial"/>
                          <a:ea typeface="Times New Roman"/>
                          <a:cs typeface="Arial"/>
                        </a:rPr>
                        <a:t>Work is in </a:t>
                      </a:r>
                      <a:r>
                        <a:rPr lang="en-US" sz="1000" b="0" dirty="0" smtClean="0">
                          <a:latin typeface="Arial"/>
                          <a:ea typeface="Times New Roman"/>
                          <a:cs typeface="Arial"/>
                        </a:rPr>
                        <a:t>progress </a:t>
                      </a:r>
                      <a:r>
                        <a:rPr lang="en-US" sz="1000" b="0" dirty="0">
                          <a:latin typeface="Arial"/>
                          <a:ea typeface="Times New Roman"/>
                          <a:cs typeface="Arial"/>
                        </a:rPr>
                        <a:t>and will be completed by January, 2023</a:t>
                      </a:r>
                    </a:p>
                  </a:txBody>
                  <a:tcPr marL="0" marR="0" marT="0" marB="0"/>
                </a:tc>
                <a:extLst>
                  <a:ext uri="{0D108BD9-81ED-4DB2-BD59-A6C34878D82A}">
                    <a16:rowId xmlns:a16="http://schemas.microsoft.com/office/drawing/2014/main" xmlns="" val="10004"/>
                  </a:ext>
                </a:extLst>
              </a:tr>
              <a:tr h="398674">
                <a:tc>
                  <a:txBody>
                    <a:bodyPr/>
                    <a:lstStyle/>
                    <a:p>
                      <a:pPr marL="0" marR="0" algn="just">
                        <a:lnSpc>
                          <a:spcPct val="115000"/>
                        </a:lnSpc>
                        <a:spcBef>
                          <a:spcPts val="0"/>
                        </a:spcBef>
                        <a:spcAft>
                          <a:spcPts val="0"/>
                        </a:spcAft>
                      </a:pPr>
                      <a:r>
                        <a:rPr lang="en-US" sz="1000" b="0" dirty="0">
                          <a:latin typeface="Arial"/>
                          <a:ea typeface="Times New Roman"/>
                          <a:cs typeface="Arial"/>
                        </a:rPr>
                        <a:t>Up-Gradation of Laboratories in NDMC/ </a:t>
                      </a:r>
                      <a:r>
                        <a:rPr lang="en-US" sz="1000" b="0" dirty="0" err="1">
                          <a:latin typeface="Arial"/>
                          <a:ea typeface="Times New Roman"/>
                          <a:cs typeface="Arial"/>
                        </a:rPr>
                        <a:t>Navyug</a:t>
                      </a:r>
                      <a:r>
                        <a:rPr lang="en-US" sz="1000" b="0" dirty="0">
                          <a:latin typeface="Arial"/>
                          <a:ea typeface="Times New Roman"/>
                          <a:cs typeface="Arial"/>
                        </a:rPr>
                        <a:t> Schools (22 Schools/74 labs). </a:t>
                      </a:r>
                    </a:p>
                    <a:p>
                      <a:pPr marL="0" marR="0" algn="just">
                        <a:lnSpc>
                          <a:spcPct val="115000"/>
                        </a:lnSpc>
                        <a:spcBef>
                          <a:spcPts val="0"/>
                        </a:spcBef>
                        <a:spcAft>
                          <a:spcPts val="0"/>
                        </a:spcAft>
                      </a:pPr>
                      <a:endParaRPr lang="en-US" sz="1000" b="0" dirty="0">
                        <a:latin typeface="Arial" pitchFamily="34" charset="0"/>
                        <a:ea typeface="Times New Roman"/>
                        <a:cs typeface="Arial" pitchFamily="34" charset="0"/>
                      </a:endParaRPr>
                    </a:p>
                  </a:txBody>
                  <a:tcPr marL="0" marR="0" marT="0" marB="0" anchor="ctr"/>
                </a:tc>
                <a:tc>
                  <a:txBody>
                    <a:bodyPr/>
                    <a:lstStyle/>
                    <a:p>
                      <a:pPr marL="0" marR="0" algn="just">
                        <a:lnSpc>
                          <a:spcPct val="115000"/>
                        </a:lnSpc>
                        <a:spcBef>
                          <a:spcPts val="0"/>
                        </a:spcBef>
                        <a:spcAft>
                          <a:spcPts val="0"/>
                        </a:spcAft>
                      </a:pPr>
                      <a:r>
                        <a:rPr lang="en-US" sz="1000" b="0" dirty="0">
                          <a:latin typeface="Arial"/>
                          <a:ea typeface="Times New Roman"/>
                          <a:cs typeface="Arial"/>
                        </a:rPr>
                        <a:t>Work completed.</a:t>
                      </a:r>
                    </a:p>
                  </a:txBody>
                  <a:tcPr marL="0" marR="0" marT="0" marB="0"/>
                </a:tc>
                <a:extLst>
                  <a:ext uri="{0D108BD9-81ED-4DB2-BD59-A6C34878D82A}">
                    <a16:rowId xmlns:a16="http://schemas.microsoft.com/office/drawing/2014/main" xmlns="" val="10005"/>
                  </a:ext>
                </a:extLst>
              </a:tr>
              <a:tr h="360333">
                <a:tc>
                  <a:txBody>
                    <a:bodyPr/>
                    <a:lstStyle/>
                    <a:p>
                      <a:pPr marL="0" marR="0" algn="just">
                        <a:lnSpc>
                          <a:spcPct val="115000"/>
                        </a:lnSpc>
                        <a:spcBef>
                          <a:spcPts val="0"/>
                        </a:spcBef>
                        <a:spcAft>
                          <a:spcPts val="0"/>
                        </a:spcAft>
                      </a:pPr>
                      <a:r>
                        <a:rPr lang="en-US" sz="1000" b="0" dirty="0">
                          <a:latin typeface="Arial"/>
                          <a:ea typeface="Times New Roman"/>
                          <a:cs typeface="Arial"/>
                        </a:rPr>
                        <a:t>Improvement and Up-Gradation of </a:t>
                      </a:r>
                      <a:r>
                        <a:rPr lang="en-US" sz="1000" b="0" dirty="0" err="1">
                          <a:latin typeface="Arial"/>
                          <a:ea typeface="Times New Roman"/>
                          <a:cs typeface="Arial"/>
                        </a:rPr>
                        <a:t>Palika</a:t>
                      </a:r>
                      <a:r>
                        <a:rPr lang="en-US" sz="1000" b="0" dirty="0">
                          <a:latin typeface="Arial"/>
                          <a:ea typeface="Times New Roman"/>
                          <a:cs typeface="Arial"/>
                        </a:rPr>
                        <a:t> </a:t>
                      </a:r>
                      <a:r>
                        <a:rPr lang="en-US" sz="1000" b="0" dirty="0" err="1">
                          <a:latin typeface="Arial"/>
                          <a:ea typeface="Times New Roman"/>
                          <a:cs typeface="Arial"/>
                        </a:rPr>
                        <a:t>Bazar</a:t>
                      </a:r>
                      <a:r>
                        <a:rPr lang="en-US" sz="1000" b="0" dirty="0">
                          <a:latin typeface="Arial"/>
                          <a:ea typeface="Times New Roman"/>
                          <a:cs typeface="Arial"/>
                        </a:rPr>
                        <a:t> Complex.</a:t>
                      </a:r>
                    </a:p>
                    <a:p>
                      <a:pPr marL="0" marR="0" algn="just">
                        <a:lnSpc>
                          <a:spcPct val="115000"/>
                        </a:lnSpc>
                        <a:spcBef>
                          <a:spcPts val="0"/>
                        </a:spcBef>
                        <a:spcAft>
                          <a:spcPts val="0"/>
                        </a:spcAft>
                      </a:pPr>
                      <a:endParaRPr lang="en-US" sz="1000" b="0" dirty="0">
                        <a:latin typeface="Arial"/>
                        <a:ea typeface="Times New Roman"/>
                        <a:cs typeface="Arial"/>
                      </a:endParaRPr>
                    </a:p>
                  </a:txBody>
                  <a:tcPr marL="0" marR="0" marT="0" marB="0" anchor="ctr"/>
                </a:tc>
                <a:tc>
                  <a:txBody>
                    <a:bodyPr/>
                    <a:lstStyle/>
                    <a:p>
                      <a:pPr marL="0" marR="0" algn="just">
                        <a:lnSpc>
                          <a:spcPct val="115000"/>
                        </a:lnSpc>
                        <a:spcBef>
                          <a:spcPts val="0"/>
                        </a:spcBef>
                        <a:spcAft>
                          <a:spcPts val="0"/>
                        </a:spcAft>
                      </a:pPr>
                      <a:r>
                        <a:rPr lang="en-US" sz="1000" b="0" dirty="0">
                          <a:latin typeface="Arial"/>
                          <a:ea typeface="Times New Roman"/>
                          <a:cs typeface="Arial"/>
                        </a:rPr>
                        <a:t>The work of improvement and up-gradation of </a:t>
                      </a:r>
                      <a:r>
                        <a:rPr lang="en-US" sz="1000" b="0" dirty="0" err="1">
                          <a:latin typeface="Arial"/>
                          <a:ea typeface="Times New Roman"/>
                          <a:cs typeface="Arial"/>
                        </a:rPr>
                        <a:t>Palika</a:t>
                      </a:r>
                      <a:r>
                        <a:rPr lang="en-US" sz="1000" b="0" dirty="0">
                          <a:latin typeface="Arial"/>
                          <a:ea typeface="Times New Roman"/>
                          <a:cs typeface="Arial"/>
                        </a:rPr>
                        <a:t> </a:t>
                      </a:r>
                      <a:r>
                        <a:rPr lang="en-US" sz="1000" b="0" dirty="0" err="1">
                          <a:latin typeface="Arial"/>
                          <a:ea typeface="Times New Roman"/>
                          <a:cs typeface="Arial"/>
                        </a:rPr>
                        <a:t>Bazar</a:t>
                      </a:r>
                      <a:r>
                        <a:rPr lang="en-US" sz="1000" b="0" dirty="0">
                          <a:latin typeface="Arial"/>
                          <a:ea typeface="Times New Roman"/>
                          <a:cs typeface="Arial"/>
                        </a:rPr>
                        <a:t> Complex is in progress and will be completed by June, 2022. </a:t>
                      </a:r>
                      <a:endParaRPr lang="en-US" sz="1000" b="0" dirty="0">
                        <a:latin typeface="Arial" pitchFamily="34" charset="0"/>
                        <a:ea typeface="Times New Roman"/>
                        <a:cs typeface="Arial" pitchFamily="34" charset="0"/>
                      </a:endParaRPr>
                    </a:p>
                  </a:txBody>
                  <a:tcPr marL="0" marR="0" marT="0" marB="0"/>
                </a:tc>
                <a:extLst>
                  <a:ext uri="{0D108BD9-81ED-4DB2-BD59-A6C34878D82A}">
                    <a16:rowId xmlns:a16="http://schemas.microsoft.com/office/drawing/2014/main" xmlns="" val="10006"/>
                  </a:ext>
                </a:extLst>
              </a:tr>
              <a:tr h="760892">
                <a:tc>
                  <a:txBody>
                    <a:bodyPr/>
                    <a:lstStyle/>
                    <a:p>
                      <a:pPr marL="0" marR="0" algn="just">
                        <a:lnSpc>
                          <a:spcPct val="115000"/>
                        </a:lnSpc>
                        <a:spcBef>
                          <a:spcPts val="0"/>
                        </a:spcBef>
                        <a:spcAft>
                          <a:spcPts val="0"/>
                        </a:spcAft>
                      </a:pPr>
                      <a:r>
                        <a:rPr lang="en-US" sz="1000" b="0" dirty="0">
                          <a:latin typeface="Arial"/>
                          <a:ea typeface="Times New Roman"/>
                          <a:cs typeface="Arial"/>
                        </a:rPr>
                        <a:t>Construction of Skill Development Centre at </a:t>
                      </a:r>
                      <a:r>
                        <a:rPr lang="en-US" sz="1000" b="0" dirty="0" err="1">
                          <a:latin typeface="Arial"/>
                          <a:ea typeface="Times New Roman"/>
                          <a:cs typeface="Arial"/>
                        </a:rPr>
                        <a:t>Moti</a:t>
                      </a:r>
                      <a:r>
                        <a:rPr lang="en-US" sz="1000" b="0" dirty="0">
                          <a:latin typeface="Arial"/>
                          <a:ea typeface="Times New Roman"/>
                          <a:cs typeface="Arial"/>
                        </a:rPr>
                        <a:t> </a:t>
                      </a:r>
                      <a:r>
                        <a:rPr lang="en-US" sz="1000" b="0" dirty="0" err="1">
                          <a:latin typeface="Arial"/>
                          <a:ea typeface="Times New Roman"/>
                          <a:cs typeface="Arial"/>
                        </a:rPr>
                        <a:t>Bagh</a:t>
                      </a:r>
                      <a:r>
                        <a:rPr lang="en-US" sz="1000" b="0" dirty="0">
                          <a:latin typeface="Arial"/>
                          <a:ea typeface="Times New Roman"/>
                          <a:cs typeface="Arial"/>
                        </a:rPr>
                        <a:t>.</a:t>
                      </a:r>
                    </a:p>
                    <a:p>
                      <a:pPr marL="0" marR="0" algn="just">
                        <a:lnSpc>
                          <a:spcPct val="115000"/>
                        </a:lnSpc>
                        <a:spcBef>
                          <a:spcPts val="0"/>
                        </a:spcBef>
                        <a:spcAft>
                          <a:spcPts val="0"/>
                        </a:spcAft>
                      </a:pPr>
                      <a:r>
                        <a:rPr lang="en-US" sz="1000" b="0" dirty="0">
                          <a:latin typeface="Arial" pitchFamily="34" charset="0"/>
                          <a:ea typeface="Times New Roman"/>
                          <a:cs typeface="Arial" pitchFamily="34" charset="0"/>
                        </a:rPr>
                        <a:t> </a:t>
                      </a:r>
                    </a:p>
                  </a:txBody>
                  <a:tcPr marL="0" marR="0" marT="0" marB="0" anchor="ctr"/>
                </a:tc>
                <a:tc>
                  <a:txBody>
                    <a:bodyPr/>
                    <a:lstStyle/>
                    <a:p>
                      <a:pPr marL="0" marR="0" algn="just">
                        <a:lnSpc>
                          <a:spcPct val="115000"/>
                        </a:lnSpc>
                        <a:spcBef>
                          <a:spcPts val="0"/>
                        </a:spcBef>
                        <a:spcAft>
                          <a:spcPts val="0"/>
                        </a:spcAft>
                      </a:pPr>
                      <a:r>
                        <a:rPr lang="en-US" sz="1000" b="0" dirty="0">
                          <a:solidFill>
                            <a:srgbClr val="000000"/>
                          </a:solidFill>
                          <a:latin typeface="Arial" pitchFamily="34" charset="0"/>
                          <a:ea typeface="Times New Roman"/>
                          <a:cs typeface="Arial" pitchFamily="34" charset="0"/>
                        </a:rPr>
                        <a:t>41% work was completed. 3rd floor roof slab completed. Roof slab of 4th floor Casted. Brick work at 2nd floor and 3rd floor is in progress. Column work 4th &amp; 5th floor is in progress. </a:t>
                      </a:r>
                    </a:p>
                    <a:p>
                      <a:pPr marL="0" marR="0" algn="just">
                        <a:lnSpc>
                          <a:spcPct val="115000"/>
                        </a:lnSpc>
                        <a:spcBef>
                          <a:spcPts val="0"/>
                        </a:spcBef>
                        <a:spcAft>
                          <a:spcPts val="0"/>
                        </a:spcAft>
                      </a:pPr>
                      <a:r>
                        <a:rPr lang="en-US" sz="1000" b="0" dirty="0">
                          <a:solidFill>
                            <a:srgbClr val="000000"/>
                          </a:solidFill>
                          <a:latin typeface="Arial" pitchFamily="34" charset="0"/>
                          <a:ea typeface="Times New Roman"/>
                          <a:cs typeface="Arial" pitchFamily="34" charset="0"/>
                        </a:rPr>
                        <a:t>Tentative date of completion is December 2022.</a:t>
                      </a:r>
                      <a:endParaRPr lang="en-US" sz="1000" b="0" dirty="0">
                        <a:latin typeface="Arial" pitchFamily="34" charset="0"/>
                        <a:ea typeface="Times New Roman"/>
                        <a:cs typeface="Arial" pitchFamily="34" charset="0"/>
                      </a:endParaRPr>
                    </a:p>
                  </a:txBody>
                  <a:tcPr marL="0" marR="0" marT="0" marB="0"/>
                </a:tc>
                <a:extLst>
                  <a:ext uri="{0D108BD9-81ED-4DB2-BD59-A6C34878D82A}">
                    <a16:rowId xmlns:a16="http://schemas.microsoft.com/office/drawing/2014/main" xmlns="" val="10007"/>
                  </a:ext>
                </a:extLst>
              </a:tr>
            </a:tbl>
          </a:graphicData>
        </a:graphic>
      </p:graphicFrame>
      <p:sp>
        <p:nvSpPr>
          <p:cNvPr id="4" name="Title 1"/>
          <p:cNvSpPr>
            <a:spLocks noGrp="1"/>
          </p:cNvSpPr>
          <p:nvPr>
            <p:ph type="title"/>
          </p:nvPr>
        </p:nvSpPr>
        <p:spPr>
          <a:xfrm>
            <a:off x="0" y="0"/>
            <a:ext cx="12192000" cy="533400"/>
          </a:xfrm>
          <a:solidFill>
            <a:schemeClr val="bg2">
              <a:lumMod val="20000"/>
              <a:lumOff val="80000"/>
            </a:schemeClr>
          </a:solidFill>
        </p:spPr>
        <p:txBody>
          <a:bodyPr/>
          <a:lstStyle/>
          <a:p>
            <a:pPr algn="ctr"/>
            <a:r>
              <a:rPr lang="en-US" sz="1600" dirty="0"/>
              <a:t>WORK TARGET/BUDGET ANNOUNCEMENT/ONGOING WORK FOR THE FINANCIAL YEAR 2022-23</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noGrp="1"/>
          </p:cNvGraphicFramePr>
          <p:nvPr>
            <p:ph idx="1"/>
          </p:nvPr>
        </p:nvGraphicFramePr>
        <p:xfrm>
          <a:off x="95208" y="71414"/>
          <a:ext cx="11930146" cy="6369614"/>
        </p:xfrm>
        <a:graphic>
          <a:graphicData uri="http://schemas.openxmlformats.org/drawingml/2006/table">
            <a:tbl>
              <a:tblPr firstRow="1" bandRow="1">
                <a:tableStyleId>{5C22544A-7EE6-4342-B048-85BDC9FD1C3A}</a:tableStyleId>
              </a:tblPr>
              <a:tblGrid>
                <a:gridCol w="5567402">
                  <a:extLst>
                    <a:ext uri="{9D8B030D-6E8A-4147-A177-3AD203B41FA5}">
                      <a16:colId xmlns:a16="http://schemas.microsoft.com/office/drawing/2014/main" xmlns="" val="20000"/>
                    </a:ext>
                  </a:extLst>
                </a:gridCol>
                <a:gridCol w="6362744">
                  <a:extLst>
                    <a:ext uri="{9D8B030D-6E8A-4147-A177-3AD203B41FA5}">
                      <a16:colId xmlns:a16="http://schemas.microsoft.com/office/drawing/2014/main" xmlns="" val="20001"/>
                    </a:ext>
                  </a:extLst>
                </a:gridCol>
              </a:tblGrid>
              <a:tr h="488163">
                <a:tc>
                  <a:txBody>
                    <a:bodyPr/>
                    <a:lstStyle/>
                    <a:p>
                      <a:pPr marL="0" marR="0" algn="just">
                        <a:lnSpc>
                          <a:spcPct val="115000"/>
                        </a:lnSpc>
                        <a:spcBef>
                          <a:spcPts val="0"/>
                        </a:spcBef>
                        <a:spcAft>
                          <a:spcPts val="0"/>
                        </a:spcAft>
                      </a:pPr>
                      <a:r>
                        <a:rPr lang="en-US" sz="1200" b="1" dirty="0">
                          <a:latin typeface="Arial" pitchFamily="34" charset="0"/>
                          <a:ea typeface="Times New Roman"/>
                          <a:cs typeface="Arial" pitchFamily="34" charset="0"/>
                        </a:rPr>
                        <a:t>NAME OF SCHEME ANNOUNCED</a:t>
                      </a:r>
                      <a:r>
                        <a:rPr lang="en-US" sz="1200" b="1" baseline="0" dirty="0">
                          <a:latin typeface="Arial" pitchFamily="34" charset="0"/>
                          <a:ea typeface="Times New Roman"/>
                          <a:cs typeface="Arial" pitchFamily="34" charset="0"/>
                        </a:rPr>
                        <a:t> </a:t>
                      </a:r>
                      <a:r>
                        <a:rPr lang="en-US" sz="1200" b="1" dirty="0">
                          <a:latin typeface="Arial" pitchFamily="34" charset="0"/>
                          <a:ea typeface="Times New Roman"/>
                          <a:cs typeface="Arial" pitchFamily="34" charset="0"/>
                        </a:rPr>
                        <a:t>IN THE BUDGET SPEECH 2022-23</a:t>
                      </a:r>
                      <a:endParaRPr lang="en-US" sz="1150" b="1" dirty="0">
                        <a:latin typeface="Arial" pitchFamily="34" charset="0"/>
                        <a:ea typeface="Times New Roman"/>
                        <a:cs typeface="Arial" pitchFamily="34" charset="0"/>
                      </a:endParaRPr>
                    </a:p>
                  </a:txBody>
                  <a:tcPr marL="0" marR="0" marT="0" marB="0" anchor="ctr"/>
                </a:tc>
                <a:tc>
                  <a:txBody>
                    <a:bodyPr/>
                    <a:lstStyle/>
                    <a:p>
                      <a:pPr marL="0" marR="0" algn="ctr">
                        <a:lnSpc>
                          <a:spcPct val="115000"/>
                        </a:lnSpc>
                        <a:spcBef>
                          <a:spcPts val="0"/>
                        </a:spcBef>
                        <a:spcAft>
                          <a:spcPts val="0"/>
                        </a:spcAft>
                      </a:pPr>
                      <a:endParaRPr lang="en-US" sz="1150" b="1" dirty="0">
                        <a:latin typeface="Arial" pitchFamily="34" charset="0"/>
                        <a:ea typeface="Times New Roman"/>
                        <a:cs typeface="Arial" pitchFamily="34" charset="0"/>
                      </a:endParaRPr>
                    </a:p>
                    <a:p>
                      <a:pPr marL="0" marR="0" algn="ctr">
                        <a:lnSpc>
                          <a:spcPct val="115000"/>
                        </a:lnSpc>
                        <a:spcBef>
                          <a:spcPts val="0"/>
                        </a:spcBef>
                        <a:spcAft>
                          <a:spcPts val="0"/>
                        </a:spcAft>
                      </a:pPr>
                      <a:r>
                        <a:rPr lang="en-US" sz="1150" b="1" dirty="0">
                          <a:latin typeface="Arial" pitchFamily="34" charset="0"/>
                          <a:ea typeface="Times New Roman"/>
                          <a:cs typeface="Arial" pitchFamily="34" charset="0"/>
                        </a:rPr>
                        <a:t>STATUS</a:t>
                      </a:r>
                      <a:endParaRPr lang="en-US" sz="1150" dirty="0">
                        <a:latin typeface="Arial" pitchFamily="34" charset="0"/>
                        <a:ea typeface="Times New Roman"/>
                        <a:cs typeface="Arial" pitchFamily="34" charset="0"/>
                      </a:endParaRPr>
                    </a:p>
                  </a:txBody>
                  <a:tcPr marL="0" marR="0" marT="0" marB="0"/>
                </a:tc>
                <a:extLst>
                  <a:ext uri="{0D108BD9-81ED-4DB2-BD59-A6C34878D82A}">
                    <a16:rowId xmlns:a16="http://schemas.microsoft.com/office/drawing/2014/main" xmlns="" val="10000"/>
                  </a:ext>
                </a:extLst>
              </a:tr>
              <a:tr h="637600">
                <a:tc>
                  <a:txBody>
                    <a:bodyPr/>
                    <a:lstStyle/>
                    <a:p>
                      <a:pPr marL="0" marR="0" algn="just">
                        <a:lnSpc>
                          <a:spcPct val="115000"/>
                        </a:lnSpc>
                        <a:spcBef>
                          <a:spcPts val="0"/>
                        </a:spcBef>
                        <a:spcAft>
                          <a:spcPts val="0"/>
                        </a:spcAft>
                      </a:pPr>
                      <a:r>
                        <a:rPr lang="en-US" sz="1050" dirty="0">
                          <a:latin typeface="Arial" pitchFamily="34" charset="0"/>
                          <a:ea typeface="Times New Roman"/>
                          <a:cs typeface="Arial" pitchFamily="34" charset="0"/>
                        </a:rPr>
                        <a:t>The work of JPN Library at </a:t>
                      </a:r>
                      <a:r>
                        <a:rPr lang="en-US" sz="1050" dirty="0" err="1">
                          <a:latin typeface="Arial" pitchFamily="34" charset="0"/>
                          <a:ea typeface="Times New Roman"/>
                          <a:cs typeface="Arial" pitchFamily="34" charset="0"/>
                        </a:rPr>
                        <a:t>Mandir</a:t>
                      </a:r>
                      <a:r>
                        <a:rPr lang="en-US" sz="1050" dirty="0">
                          <a:latin typeface="Arial" pitchFamily="34" charset="0"/>
                          <a:ea typeface="Times New Roman"/>
                          <a:cs typeface="Arial" pitchFamily="34" charset="0"/>
                        </a:rPr>
                        <a:t> Marg.</a:t>
                      </a:r>
                    </a:p>
                    <a:p>
                      <a:pPr marL="0" marR="0" algn="just">
                        <a:lnSpc>
                          <a:spcPct val="115000"/>
                        </a:lnSpc>
                        <a:spcBef>
                          <a:spcPts val="0"/>
                        </a:spcBef>
                        <a:spcAft>
                          <a:spcPts val="0"/>
                        </a:spcAft>
                      </a:pPr>
                      <a:endParaRPr lang="en-US" sz="1050" dirty="0">
                        <a:latin typeface="Arial" pitchFamily="34" charset="0"/>
                        <a:ea typeface="Times New Roman"/>
                        <a:cs typeface="Arial" pitchFamily="34" charset="0"/>
                      </a:endParaRPr>
                    </a:p>
                    <a:p>
                      <a:pPr marL="0" marR="0" algn="just">
                        <a:lnSpc>
                          <a:spcPct val="115000"/>
                        </a:lnSpc>
                        <a:spcBef>
                          <a:spcPts val="0"/>
                        </a:spcBef>
                        <a:spcAft>
                          <a:spcPts val="0"/>
                        </a:spcAft>
                      </a:pPr>
                      <a:endParaRPr lang="en-US" sz="1050" dirty="0">
                        <a:latin typeface="Arial" pitchFamily="34" charset="0"/>
                        <a:ea typeface="Times New Roman"/>
                        <a:cs typeface="Arial" pitchFamily="34" charset="0"/>
                      </a:endParaRPr>
                    </a:p>
                  </a:txBody>
                  <a:tcPr marL="0" marR="0" marT="0" marB="0" anchor="ctr"/>
                </a:tc>
                <a:tc>
                  <a:txBody>
                    <a:bodyPr/>
                    <a:lstStyle/>
                    <a:p>
                      <a:pPr algn="just" fontAlgn="t"/>
                      <a:r>
                        <a:rPr lang="en-US" sz="1050" b="0" i="0" u="none" strike="noStrike" dirty="0">
                          <a:solidFill>
                            <a:srgbClr val="000000"/>
                          </a:solidFill>
                          <a:latin typeface="Arial" pitchFamily="34" charset="0"/>
                          <a:cs typeface="Arial" pitchFamily="34" charset="0"/>
                        </a:rPr>
                        <a:t> The work is in progress. The ground floor roof has been casted and casting</a:t>
                      </a:r>
                      <a:r>
                        <a:rPr lang="en-US" sz="1050" b="0" i="0" u="none" strike="noStrike" baseline="0" dirty="0">
                          <a:solidFill>
                            <a:srgbClr val="000000"/>
                          </a:solidFill>
                          <a:latin typeface="Arial" pitchFamily="34" charset="0"/>
                          <a:cs typeface="Arial" pitchFamily="34" charset="0"/>
                        </a:rPr>
                        <a:t> of column of </a:t>
                      </a:r>
                      <a:r>
                        <a:rPr lang="en-US" sz="1050" b="0" i="0" u="none" strike="noStrike" baseline="0" dirty="0" err="1">
                          <a:solidFill>
                            <a:srgbClr val="000000"/>
                          </a:solidFill>
                          <a:latin typeface="Arial" pitchFamily="34" charset="0"/>
                          <a:cs typeface="Arial" pitchFamily="34" charset="0"/>
                        </a:rPr>
                        <a:t>Ist</a:t>
                      </a:r>
                      <a:r>
                        <a:rPr lang="en-US" sz="1050" b="0" i="0" u="none" strike="noStrike" baseline="0" dirty="0">
                          <a:solidFill>
                            <a:srgbClr val="000000"/>
                          </a:solidFill>
                          <a:latin typeface="Arial" pitchFamily="34" charset="0"/>
                          <a:cs typeface="Arial" pitchFamily="34" charset="0"/>
                        </a:rPr>
                        <a:t> floor is in progress</a:t>
                      </a:r>
                      <a:r>
                        <a:rPr lang="en-US" sz="1050" b="0" i="0" u="none" strike="noStrike" dirty="0">
                          <a:solidFill>
                            <a:srgbClr val="000000"/>
                          </a:solidFill>
                          <a:latin typeface="Arial" pitchFamily="34" charset="0"/>
                          <a:cs typeface="Arial" pitchFamily="34" charset="0"/>
                        </a:rPr>
                        <a:t>.  The target date of completion is December, 2022.       </a:t>
                      </a:r>
                    </a:p>
                  </a:txBody>
                  <a:tcPr marL="12700" marR="12700" marT="9525" marB="0"/>
                </a:tc>
                <a:extLst>
                  <a:ext uri="{0D108BD9-81ED-4DB2-BD59-A6C34878D82A}">
                    <a16:rowId xmlns:a16="http://schemas.microsoft.com/office/drawing/2014/main" xmlns="" val="10001"/>
                  </a:ext>
                </a:extLst>
              </a:tr>
              <a:tr h="1017354">
                <a:tc>
                  <a:txBody>
                    <a:bodyPr/>
                    <a:lstStyle/>
                    <a:p>
                      <a:pPr marL="0" marR="0" algn="just">
                        <a:lnSpc>
                          <a:spcPct val="115000"/>
                        </a:lnSpc>
                        <a:spcBef>
                          <a:spcPts val="0"/>
                        </a:spcBef>
                        <a:spcAft>
                          <a:spcPts val="0"/>
                        </a:spcAft>
                      </a:pPr>
                      <a:r>
                        <a:rPr lang="en-US" sz="1050" dirty="0">
                          <a:latin typeface="Arial" pitchFamily="34" charset="0"/>
                          <a:ea typeface="Times New Roman"/>
                          <a:cs typeface="Arial" pitchFamily="34" charset="0"/>
                        </a:rPr>
                        <a:t>Additional Block at </a:t>
                      </a:r>
                      <a:r>
                        <a:rPr lang="en-US" sz="1050" dirty="0" err="1">
                          <a:latin typeface="Arial" pitchFamily="34" charset="0"/>
                          <a:ea typeface="Times New Roman"/>
                          <a:cs typeface="Arial" pitchFamily="34" charset="0"/>
                        </a:rPr>
                        <a:t>Indira</a:t>
                      </a:r>
                      <a:r>
                        <a:rPr lang="en-US" sz="1050" dirty="0">
                          <a:latin typeface="Arial" pitchFamily="34" charset="0"/>
                          <a:ea typeface="Times New Roman"/>
                          <a:cs typeface="Arial" pitchFamily="34" charset="0"/>
                        </a:rPr>
                        <a:t> </a:t>
                      </a:r>
                      <a:r>
                        <a:rPr lang="en-US" sz="1050" dirty="0" err="1">
                          <a:latin typeface="Arial" pitchFamily="34" charset="0"/>
                          <a:ea typeface="Times New Roman"/>
                          <a:cs typeface="Arial" pitchFamily="34" charset="0"/>
                        </a:rPr>
                        <a:t>Niketan</a:t>
                      </a:r>
                      <a:r>
                        <a:rPr lang="en-US" sz="1050" dirty="0">
                          <a:latin typeface="Arial" pitchFamily="34" charset="0"/>
                          <a:ea typeface="Times New Roman"/>
                          <a:cs typeface="Arial" pitchFamily="34" charset="0"/>
                        </a:rPr>
                        <a:t> Working Girls Hostel.</a:t>
                      </a:r>
                    </a:p>
                    <a:p>
                      <a:pPr marL="0" marR="0" algn="just">
                        <a:lnSpc>
                          <a:spcPct val="115000"/>
                        </a:lnSpc>
                        <a:spcBef>
                          <a:spcPts val="0"/>
                        </a:spcBef>
                        <a:spcAft>
                          <a:spcPts val="0"/>
                        </a:spcAft>
                      </a:pPr>
                      <a:endParaRPr lang="en-US" sz="1050" dirty="0">
                        <a:latin typeface="Arial" pitchFamily="34" charset="0"/>
                        <a:ea typeface="Times New Roman"/>
                        <a:cs typeface="Arial" pitchFamily="34" charset="0"/>
                      </a:endParaRPr>
                    </a:p>
                    <a:p>
                      <a:pPr marL="0" marR="0" algn="just">
                        <a:lnSpc>
                          <a:spcPct val="115000"/>
                        </a:lnSpc>
                        <a:spcBef>
                          <a:spcPts val="0"/>
                        </a:spcBef>
                        <a:spcAft>
                          <a:spcPts val="0"/>
                        </a:spcAft>
                      </a:pPr>
                      <a:endParaRPr lang="en-US" sz="1050" dirty="0">
                        <a:latin typeface="Arial" pitchFamily="34" charset="0"/>
                        <a:ea typeface="Times New Roman"/>
                        <a:cs typeface="Arial" pitchFamily="34" charset="0"/>
                      </a:endParaRPr>
                    </a:p>
                    <a:p>
                      <a:pPr marL="0" marR="0" algn="just">
                        <a:lnSpc>
                          <a:spcPct val="115000"/>
                        </a:lnSpc>
                        <a:spcBef>
                          <a:spcPts val="0"/>
                        </a:spcBef>
                        <a:spcAft>
                          <a:spcPts val="0"/>
                        </a:spcAft>
                      </a:pPr>
                      <a:endParaRPr lang="en-US" sz="1050" dirty="0">
                        <a:latin typeface="Arial" pitchFamily="34" charset="0"/>
                        <a:ea typeface="Times New Roman"/>
                        <a:cs typeface="Arial" pitchFamily="34" charset="0"/>
                      </a:endParaRPr>
                    </a:p>
                    <a:p>
                      <a:pPr marL="0" marR="0" algn="just">
                        <a:lnSpc>
                          <a:spcPct val="115000"/>
                        </a:lnSpc>
                        <a:spcBef>
                          <a:spcPts val="0"/>
                        </a:spcBef>
                        <a:spcAft>
                          <a:spcPts val="0"/>
                        </a:spcAft>
                      </a:pPr>
                      <a:endParaRPr lang="en-US" sz="1050" dirty="0">
                        <a:latin typeface="Arial" pitchFamily="34" charset="0"/>
                        <a:ea typeface="Times New Roman"/>
                        <a:cs typeface="Arial" pitchFamily="34" charset="0"/>
                      </a:endParaRPr>
                    </a:p>
                    <a:p>
                      <a:pPr marL="0" marR="0" algn="just">
                        <a:lnSpc>
                          <a:spcPct val="115000"/>
                        </a:lnSpc>
                        <a:spcBef>
                          <a:spcPts val="0"/>
                        </a:spcBef>
                        <a:spcAft>
                          <a:spcPts val="0"/>
                        </a:spcAft>
                      </a:pPr>
                      <a:endParaRPr lang="en-US" sz="1050" dirty="0">
                        <a:latin typeface="Arial" pitchFamily="34" charset="0"/>
                        <a:ea typeface="Times New Roman"/>
                        <a:cs typeface="Arial" pitchFamily="34" charset="0"/>
                      </a:endParaRPr>
                    </a:p>
                  </a:txBody>
                  <a:tcPr marL="0" marR="0" marT="0" marB="0" anchor="ctr"/>
                </a:tc>
                <a:tc>
                  <a:txBody>
                    <a:bodyPr/>
                    <a:lstStyle/>
                    <a:p>
                      <a:pPr algn="just" fontAlgn="t"/>
                      <a:r>
                        <a:rPr lang="en-US" sz="1050" b="0" i="0" u="none" strike="noStrike" dirty="0">
                          <a:solidFill>
                            <a:srgbClr val="000000"/>
                          </a:solidFill>
                          <a:latin typeface="Arial" pitchFamily="34" charset="0"/>
                          <a:cs typeface="Arial" pitchFamily="34" charset="0"/>
                        </a:rPr>
                        <a:t> 1. Council has accorded A/A &amp; E/S amounting to Rs.8,15,08,000/- vide Resolution Nos. 28 (A-10) dated 03.01.2020 and 03 (A-01) dated 04.08.2020.</a:t>
                      </a:r>
                    </a:p>
                    <a:p>
                      <a:pPr algn="just" fontAlgn="t"/>
                      <a:r>
                        <a:rPr lang="en-US" sz="1050" b="0" i="0" u="none" strike="noStrike" dirty="0">
                          <a:solidFill>
                            <a:srgbClr val="000000"/>
                          </a:solidFill>
                          <a:latin typeface="Arial" pitchFamily="34" charset="0"/>
                          <a:cs typeface="Arial" pitchFamily="34" charset="0"/>
                        </a:rPr>
                        <a:t>2. After due procedure tender were invited and financial bid opened The financial bid was opened on 06.05.2022, wherein M/s </a:t>
                      </a:r>
                      <a:r>
                        <a:rPr lang="en-US" sz="1050" b="0" i="0" u="none" strike="noStrike" dirty="0" err="1">
                          <a:solidFill>
                            <a:srgbClr val="000000"/>
                          </a:solidFill>
                          <a:latin typeface="Arial" pitchFamily="34" charset="0"/>
                          <a:cs typeface="Arial" pitchFamily="34" charset="0"/>
                        </a:rPr>
                        <a:t>Confoss</a:t>
                      </a:r>
                      <a:r>
                        <a:rPr lang="en-US" sz="1050" b="0" i="0" u="none" strike="noStrike" dirty="0">
                          <a:solidFill>
                            <a:srgbClr val="000000"/>
                          </a:solidFill>
                          <a:latin typeface="Arial" pitchFamily="34" charset="0"/>
                          <a:cs typeface="Arial" pitchFamily="34" charset="0"/>
                        </a:rPr>
                        <a:t> Construction was found L-1 Bidder at their quoted rate 15.07% below the estimated cost. The quoted amount is Rs.8,02,74,132/-.  Tender is under scrutiny. </a:t>
                      </a:r>
                      <a:br>
                        <a:rPr lang="en-US" sz="1050" b="0" i="0" u="none" strike="noStrike" dirty="0">
                          <a:solidFill>
                            <a:srgbClr val="000000"/>
                          </a:solidFill>
                          <a:latin typeface="Arial" pitchFamily="34" charset="0"/>
                          <a:cs typeface="Arial" pitchFamily="34" charset="0"/>
                        </a:rPr>
                      </a:br>
                      <a:r>
                        <a:rPr lang="en-US" sz="1050" b="0" i="0" u="none" strike="noStrike" dirty="0">
                          <a:solidFill>
                            <a:srgbClr val="000000"/>
                          </a:solidFill>
                          <a:latin typeface="Arial" pitchFamily="34" charset="0"/>
                          <a:cs typeface="Arial" pitchFamily="34" charset="0"/>
                        </a:rPr>
                        <a:t>3. The work is likely to be started in July, 2022 and shall be completed by July, 2023.</a:t>
                      </a:r>
                    </a:p>
                  </a:txBody>
                  <a:tcPr marL="12700" marR="12700" marT="9525" marB="0"/>
                </a:tc>
                <a:extLst>
                  <a:ext uri="{0D108BD9-81ED-4DB2-BD59-A6C34878D82A}">
                    <a16:rowId xmlns:a16="http://schemas.microsoft.com/office/drawing/2014/main" xmlns="" val="10002"/>
                  </a:ext>
                </a:extLst>
              </a:tr>
              <a:tr h="1181553">
                <a:tc>
                  <a:txBody>
                    <a:bodyPr/>
                    <a:lstStyle/>
                    <a:p>
                      <a:r>
                        <a:rPr lang="en-US" sz="1050" kern="1200" baseline="0" dirty="0">
                          <a:solidFill>
                            <a:schemeClr val="dk1"/>
                          </a:solidFill>
                          <a:latin typeface="Arial" pitchFamily="34" charset="0"/>
                          <a:ea typeface="+mn-ea"/>
                          <a:cs typeface="Arial" pitchFamily="34" charset="0"/>
                        </a:rPr>
                        <a:t>Construction of 120 Nos. Type – II Flats at Sector – VII, </a:t>
                      </a:r>
                      <a:r>
                        <a:rPr lang="en-US" sz="1050" kern="1200" baseline="0" dirty="0" err="1">
                          <a:solidFill>
                            <a:schemeClr val="dk1"/>
                          </a:solidFill>
                          <a:latin typeface="Arial" pitchFamily="34" charset="0"/>
                          <a:ea typeface="+mn-ea"/>
                          <a:cs typeface="Arial" pitchFamily="34" charset="0"/>
                        </a:rPr>
                        <a:t>Pushp</a:t>
                      </a:r>
                      <a:r>
                        <a:rPr lang="en-US" sz="1050" kern="1200" baseline="0" dirty="0">
                          <a:solidFill>
                            <a:schemeClr val="dk1"/>
                          </a:solidFill>
                          <a:latin typeface="Arial" pitchFamily="34" charset="0"/>
                          <a:ea typeface="+mn-ea"/>
                          <a:cs typeface="Arial" pitchFamily="34" charset="0"/>
                        </a:rPr>
                        <a:t> </a:t>
                      </a:r>
                      <a:r>
                        <a:rPr lang="en-US" sz="1050" kern="1200" baseline="0" dirty="0" err="1">
                          <a:solidFill>
                            <a:schemeClr val="dk1"/>
                          </a:solidFill>
                          <a:latin typeface="Arial" pitchFamily="34" charset="0"/>
                          <a:ea typeface="+mn-ea"/>
                          <a:cs typeface="Arial" pitchFamily="34" charset="0"/>
                        </a:rPr>
                        <a:t>Vihar</a:t>
                      </a:r>
                      <a:r>
                        <a:rPr lang="en-US" sz="1050" kern="1200" baseline="0" dirty="0">
                          <a:solidFill>
                            <a:schemeClr val="dk1"/>
                          </a:solidFill>
                          <a:latin typeface="Arial" pitchFamily="34" charset="0"/>
                          <a:ea typeface="+mn-ea"/>
                          <a:cs typeface="Arial" pitchFamily="34" charset="0"/>
                        </a:rPr>
                        <a:t>, </a:t>
                      </a:r>
                      <a:r>
                        <a:rPr lang="en-US" sz="1050" kern="1200" baseline="0" dirty="0" err="1">
                          <a:solidFill>
                            <a:schemeClr val="dk1"/>
                          </a:solidFill>
                          <a:latin typeface="Arial" pitchFamily="34" charset="0"/>
                          <a:ea typeface="+mn-ea"/>
                          <a:cs typeface="Arial" pitchFamily="34" charset="0"/>
                        </a:rPr>
                        <a:t>Saket</a:t>
                      </a:r>
                      <a:r>
                        <a:rPr lang="en-US" sz="1050" kern="1200" baseline="0" dirty="0">
                          <a:solidFill>
                            <a:schemeClr val="dk1"/>
                          </a:solidFill>
                          <a:latin typeface="Arial" pitchFamily="34" charset="0"/>
                          <a:ea typeface="+mn-ea"/>
                          <a:cs typeface="Arial" pitchFamily="34" charset="0"/>
                        </a:rPr>
                        <a:t>, New Delhi.</a:t>
                      </a:r>
                    </a:p>
                    <a:p>
                      <a:endParaRPr lang="en-US" sz="1050" kern="1200" baseline="0" dirty="0">
                        <a:solidFill>
                          <a:schemeClr val="dk1"/>
                        </a:solidFill>
                        <a:latin typeface="Arial" pitchFamily="34" charset="0"/>
                        <a:ea typeface="+mn-ea"/>
                        <a:cs typeface="Arial" pitchFamily="34" charset="0"/>
                      </a:endParaRPr>
                    </a:p>
                    <a:p>
                      <a:endParaRPr lang="en-US" sz="1050" dirty="0">
                        <a:latin typeface="Arial" pitchFamily="34" charset="0"/>
                        <a:ea typeface="Times New Roman"/>
                        <a:cs typeface="Arial" pitchFamily="34" charset="0"/>
                      </a:endParaRPr>
                    </a:p>
                  </a:txBody>
                  <a:tcPr marL="0" marR="0" marT="0" marB="0" anchor="ctr"/>
                </a:tc>
                <a:tc>
                  <a:txBody>
                    <a:bodyPr/>
                    <a:lstStyle/>
                    <a:p>
                      <a:pPr marL="228600" indent="-228600" algn="just" fontAlgn="t">
                        <a:buAutoNum type="arabicPeriod"/>
                      </a:pPr>
                      <a:r>
                        <a:rPr lang="en-US" sz="1050" b="0" i="0" u="none" strike="noStrike" dirty="0">
                          <a:solidFill>
                            <a:srgbClr val="000000"/>
                          </a:solidFill>
                          <a:latin typeface="Arial" pitchFamily="34" charset="0"/>
                          <a:cs typeface="Arial" pitchFamily="34" charset="0"/>
                        </a:rPr>
                        <a:t>A-B &amp; C-D block has been completed.</a:t>
                      </a:r>
                    </a:p>
                    <a:p>
                      <a:pPr marL="228600" indent="-228600" algn="just" fontAlgn="t">
                        <a:buAutoNum type="arabicPeriod"/>
                      </a:pPr>
                      <a:r>
                        <a:rPr lang="en-US" sz="1050" b="0" i="0" u="none" strike="noStrike" dirty="0">
                          <a:solidFill>
                            <a:srgbClr val="000000"/>
                          </a:solidFill>
                          <a:latin typeface="Arial" pitchFamily="34" charset="0"/>
                          <a:cs typeface="Arial" pitchFamily="34" charset="0"/>
                        </a:rPr>
                        <a:t>Road work has been completed and other misc.</a:t>
                      </a:r>
                      <a:r>
                        <a:rPr lang="en-US" sz="1050" b="0" i="0" u="none" strike="noStrike" baseline="0" dirty="0">
                          <a:solidFill>
                            <a:srgbClr val="000000"/>
                          </a:solidFill>
                          <a:latin typeface="Arial" pitchFamily="34" charset="0"/>
                          <a:cs typeface="Arial" pitchFamily="34" charset="0"/>
                        </a:rPr>
                        <a:t> outer development work is in progress. </a:t>
                      </a:r>
                    </a:p>
                    <a:p>
                      <a:pPr marL="228600" indent="-228600" algn="just" fontAlgn="t">
                        <a:buAutoNum type="arabicPeriod" startAt="3"/>
                      </a:pPr>
                      <a:r>
                        <a:rPr lang="en-IN" sz="1050" b="0" i="0" u="none" strike="noStrike" baseline="0" dirty="0">
                          <a:solidFill>
                            <a:srgbClr val="000000"/>
                          </a:solidFill>
                          <a:latin typeface="Arial" pitchFamily="34" charset="0"/>
                          <a:cs typeface="Arial" pitchFamily="34" charset="0"/>
                        </a:rPr>
                        <a:t>The case for connection  for  water and sewer denied by DJB and CPWD.  The case is to be taken up with CEO-DJB</a:t>
                      </a:r>
                      <a:r>
                        <a:rPr lang="en-US" sz="1050" b="0" i="0" u="none" strike="noStrike" baseline="0" dirty="0">
                          <a:solidFill>
                            <a:srgbClr val="000000"/>
                          </a:solidFill>
                          <a:latin typeface="Arial" pitchFamily="34" charset="0"/>
                          <a:cs typeface="Arial" pitchFamily="34" charset="0"/>
                        </a:rPr>
                        <a:t>.</a:t>
                      </a:r>
                    </a:p>
                    <a:p>
                      <a:pPr marL="228600" indent="-228600" algn="just" fontAlgn="t">
                        <a:buAutoNum type="arabicPeriod" startAt="3"/>
                      </a:pPr>
                      <a:r>
                        <a:rPr lang="en-IN" sz="1050" b="0" i="0" u="none" strike="noStrike" baseline="0" dirty="0">
                          <a:solidFill>
                            <a:srgbClr val="000000"/>
                          </a:solidFill>
                          <a:latin typeface="Arial" pitchFamily="34" charset="0"/>
                          <a:cs typeface="Arial" pitchFamily="34" charset="0"/>
                        </a:rPr>
                        <a:t>STP agenda  has been approved by Council. </a:t>
                      </a:r>
                    </a:p>
                    <a:p>
                      <a:pPr marL="228600" indent="-228600" algn="just" fontAlgn="t">
                        <a:buAutoNum type="arabicPeriod" startAt="3"/>
                      </a:pPr>
                      <a:r>
                        <a:rPr lang="en-IN" sz="1050" b="0" i="0" u="none" strike="noStrike" baseline="0" dirty="0">
                          <a:solidFill>
                            <a:srgbClr val="000000"/>
                          </a:solidFill>
                          <a:latin typeface="Arial" pitchFamily="34" charset="0"/>
                          <a:cs typeface="Arial" pitchFamily="34" charset="0"/>
                        </a:rPr>
                        <a:t>STP NIT has been prepared and under scrutiny  in planning.</a:t>
                      </a:r>
                    </a:p>
                  </a:txBody>
                  <a:tcPr marL="12700" marR="12700" marT="9525" marB="0"/>
                </a:tc>
                <a:extLst>
                  <a:ext uri="{0D108BD9-81ED-4DB2-BD59-A6C34878D82A}">
                    <a16:rowId xmlns:a16="http://schemas.microsoft.com/office/drawing/2014/main" xmlns="" val="10003"/>
                  </a:ext>
                </a:extLst>
              </a:tr>
              <a:tr h="894633">
                <a:tc>
                  <a:txBody>
                    <a:bodyPr/>
                    <a:lstStyle/>
                    <a:p>
                      <a:pPr algn="just"/>
                      <a:r>
                        <a:rPr lang="en-US" sz="1050" kern="1200" baseline="0" dirty="0">
                          <a:solidFill>
                            <a:schemeClr val="dk1"/>
                          </a:solidFill>
                          <a:latin typeface="Arial" pitchFamily="34" charset="0"/>
                          <a:ea typeface="+mn-ea"/>
                          <a:cs typeface="Arial" pitchFamily="34" charset="0"/>
                        </a:rPr>
                        <a:t>Construction of 160 Nos. Type – III Flats at Sector – VI, </a:t>
                      </a:r>
                      <a:r>
                        <a:rPr lang="en-US" sz="1050" kern="1200" baseline="0" dirty="0" err="1">
                          <a:solidFill>
                            <a:schemeClr val="dk1"/>
                          </a:solidFill>
                          <a:latin typeface="Arial" pitchFamily="34" charset="0"/>
                          <a:ea typeface="+mn-ea"/>
                          <a:cs typeface="Arial" pitchFamily="34" charset="0"/>
                        </a:rPr>
                        <a:t>Pushp</a:t>
                      </a:r>
                      <a:r>
                        <a:rPr lang="en-US" sz="1050" kern="1200" baseline="0" dirty="0">
                          <a:solidFill>
                            <a:schemeClr val="dk1"/>
                          </a:solidFill>
                          <a:latin typeface="Arial" pitchFamily="34" charset="0"/>
                          <a:ea typeface="+mn-ea"/>
                          <a:cs typeface="Arial" pitchFamily="34" charset="0"/>
                        </a:rPr>
                        <a:t> </a:t>
                      </a:r>
                      <a:r>
                        <a:rPr lang="en-US" sz="1050" kern="1200" baseline="0" dirty="0" err="1">
                          <a:solidFill>
                            <a:schemeClr val="dk1"/>
                          </a:solidFill>
                          <a:latin typeface="Arial" pitchFamily="34" charset="0"/>
                          <a:ea typeface="+mn-ea"/>
                          <a:cs typeface="Arial" pitchFamily="34" charset="0"/>
                        </a:rPr>
                        <a:t>Vihar</a:t>
                      </a:r>
                      <a:r>
                        <a:rPr lang="en-US" sz="1050" kern="1200" baseline="0" dirty="0">
                          <a:solidFill>
                            <a:schemeClr val="dk1"/>
                          </a:solidFill>
                          <a:latin typeface="Arial" pitchFamily="34" charset="0"/>
                          <a:ea typeface="+mn-ea"/>
                          <a:cs typeface="Arial" pitchFamily="34" charset="0"/>
                        </a:rPr>
                        <a:t>, </a:t>
                      </a:r>
                      <a:r>
                        <a:rPr lang="en-US" sz="1050" kern="1200" baseline="0" dirty="0" err="1">
                          <a:solidFill>
                            <a:schemeClr val="dk1"/>
                          </a:solidFill>
                          <a:latin typeface="Arial" pitchFamily="34" charset="0"/>
                          <a:ea typeface="+mn-ea"/>
                          <a:cs typeface="Arial" pitchFamily="34" charset="0"/>
                        </a:rPr>
                        <a:t>Saket</a:t>
                      </a:r>
                      <a:r>
                        <a:rPr lang="en-US" sz="1050" kern="1200" baseline="0" dirty="0">
                          <a:solidFill>
                            <a:schemeClr val="dk1"/>
                          </a:solidFill>
                          <a:latin typeface="Arial" pitchFamily="34" charset="0"/>
                          <a:ea typeface="+mn-ea"/>
                          <a:cs typeface="Arial" pitchFamily="34" charset="0"/>
                        </a:rPr>
                        <a:t>, New Delhi.</a:t>
                      </a:r>
                    </a:p>
                    <a:p>
                      <a:pPr algn="just"/>
                      <a:endParaRPr lang="en-US" sz="1050" kern="1200" baseline="0" dirty="0">
                        <a:solidFill>
                          <a:schemeClr val="dk1"/>
                        </a:solidFill>
                        <a:latin typeface="Arial" pitchFamily="34" charset="0"/>
                        <a:ea typeface="+mn-ea"/>
                        <a:cs typeface="Arial" pitchFamily="34" charset="0"/>
                      </a:endParaRPr>
                    </a:p>
                    <a:p>
                      <a:pPr algn="just"/>
                      <a:endParaRPr lang="en-US" sz="1050" kern="1200" baseline="0" dirty="0">
                        <a:solidFill>
                          <a:schemeClr val="dk1"/>
                        </a:solidFill>
                        <a:latin typeface="Arial" pitchFamily="34" charset="0"/>
                        <a:ea typeface="+mn-ea"/>
                        <a:cs typeface="Arial" pitchFamily="34" charset="0"/>
                      </a:endParaRPr>
                    </a:p>
                    <a:p>
                      <a:pPr algn="just"/>
                      <a:endParaRPr lang="en-US" sz="1050" kern="1200" baseline="0" dirty="0">
                        <a:solidFill>
                          <a:schemeClr val="dk1"/>
                        </a:solidFill>
                        <a:latin typeface="Arial" pitchFamily="34" charset="0"/>
                        <a:ea typeface="+mn-ea"/>
                        <a:cs typeface="Arial" pitchFamily="34" charset="0"/>
                      </a:endParaRPr>
                    </a:p>
                  </a:txBody>
                  <a:tcPr marL="0" marR="0" marT="0" marB="0" anchor="ctr"/>
                </a:tc>
                <a:tc>
                  <a:txBody>
                    <a:bodyPr/>
                    <a:lstStyle/>
                    <a:p>
                      <a:pPr marL="228600" indent="-228600" algn="l" fontAlgn="t">
                        <a:buAutoNum type="arabicPeriod"/>
                      </a:pPr>
                      <a:r>
                        <a:rPr lang="en-US" sz="1050" b="0" i="0" u="none" strike="noStrike" dirty="0">
                          <a:solidFill>
                            <a:srgbClr val="000000"/>
                          </a:solidFill>
                          <a:latin typeface="Arial" pitchFamily="34" charset="0"/>
                          <a:cs typeface="Arial" pitchFamily="34" charset="0"/>
                        </a:rPr>
                        <a:t>90% Excavation work completed. </a:t>
                      </a:r>
                    </a:p>
                    <a:p>
                      <a:pPr marL="228600" indent="-228600" algn="l" fontAlgn="t">
                        <a:buAutoNum type="arabicPeriod"/>
                      </a:pPr>
                      <a:r>
                        <a:rPr lang="en-US" sz="1050" b="0" i="0" u="none" strike="noStrike" dirty="0">
                          <a:solidFill>
                            <a:srgbClr val="000000"/>
                          </a:solidFill>
                          <a:latin typeface="Arial" pitchFamily="34" charset="0"/>
                          <a:cs typeface="Arial" pitchFamily="34" charset="0"/>
                        </a:rPr>
                        <a:t>90% PCC work under raft completed. </a:t>
                      </a:r>
                    </a:p>
                    <a:p>
                      <a:pPr marL="228600" indent="-228600" algn="l" fontAlgn="t">
                        <a:buAutoNum type="arabicPeriod"/>
                      </a:pPr>
                      <a:r>
                        <a:rPr lang="en-US" sz="1050" b="0" i="0" u="none" strike="noStrike" dirty="0">
                          <a:solidFill>
                            <a:srgbClr val="000000"/>
                          </a:solidFill>
                          <a:latin typeface="Arial" pitchFamily="34" charset="0"/>
                          <a:cs typeface="Arial" pitchFamily="34" charset="0"/>
                        </a:rPr>
                        <a:t>90% Kota stone water proofing work under raft completed. </a:t>
                      </a:r>
                    </a:p>
                    <a:p>
                      <a:pPr marL="228600" indent="-228600" algn="l" fontAlgn="t">
                        <a:buAutoNum type="arabicPeriod"/>
                      </a:pPr>
                      <a:r>
                        <a:rPr lang="en-US" sz="1050" b="0" i="0" u="none" strike="noStrike" dirty="0">
                          <a:solidFill>
                            <a:srgbClr val="000000"/>
                          </a:solidFill>
                          <a:latin typeface="Arial" pitchFamily="34" charset="0"/>
                          <a:cs typeface="Arial" pitchFamily="34" charset="0"/>
                        </a:rPr>
                        <a:t>18% Steel reinforcement work </a:t>
                      </a:r>
                      <a:r>
                        <a:rPr lang="en-US" sz="1050" b="0" i="0" u="none" strike="noStrike" dirty="0" err="1">
                          <a:solidFill>
                            <a:srgbClr val="000000"/>
                          </a:solidFill>
                          <a:latin typeface="Arial" pitchFamily="34" charset="0"/>
                          <a:cs typeface="Arial" pitchFamily="34" charset="0"/>
                        </a:rPr>
                        <a:t>upto</a:t>
                      </a:r>
                      <a:r>
                        <a:rPr lang="en-US" sz="1050" b="0" i="0" u="none" strike="noStrike" dirty="0">
                          <a:solidFill>
                            <a:srgbClr val="000000"/>
                          </a:solidFill>
                          <a:latin typeface="Arial" pitchFamily="34" charset="0"/>
                          <a:cs typeface="Arial" pitchFamily="34" charset="0"/>
                        </a:rPr>
                        <a:t> Plinth Level completed.</a:t>
                      </a:r>
                    </a:p>
                    <a:p>
                      <a:pPr marL="228600" indent="-228600" algn="l" fontAlgn="t">
                        <a:buAutoNum type="arabicPeriod"/>
                      </a:pPr>
                      <a:r>
                        <a:rPr lang="en-US" sz="1050" b="0" i="0" u="none" strike="noStrike" dirty="0">
                          <a:solidFill>
                            <a:srgbClr val="000000"/>
                          </a:solidFill>
                          <a:latin typeface="Arial" pitchFamily="34" charset="0"/>
                          <a:cs typeface="Arial" pitchFamily="34" charset="0"/>
                        </a:rPr>
                        <a:t>75% RCC work for raft completed.</a:t>
                      </a:r>
                    </a:p>
                    <a:p>
                      <a:pPr marL="228600" indent="-228600" algn="l" fontAlgn="t">
                        <a:buAutoNum type="arabicPeriod"/>
                      </a:pPr>
                      <a:r>
                        <a:rPr lang="en-US" sz="1050" b="0" i="0" u="none" strike="noStrike" dirty="0">
                          <a:solidFill>
                            <a:srgbClr val="000000"/>
                          </a:solidFill>
                          <a:latin typeface="Arial" pitchFamily="34" charset="0"/>
                          <a:cs typeface="Arial" pitchFamily="34" charset="0"/>
                        </a:rPr>
                        <a:t>RCC wall work at minus B-2 level is under progress.</a:t>
                      </a:r>
                    </a:p>
                  </a:txBody>
                  <a:tcPr marL="12700" marR="12700" marT="9525" marB="0"/>
                </a:tc>
                <a:extLst>
                  <a:ext uri="{0D108BD9-81ED-4DB2-BD59-A6C34878D82A}">
                    <a16:rowId xmlns:a16="http://schemas.microsoft.com/office/drawing/2014/main" xmlns="" val="10004"/>
                  </a:ext>
                </a:extLst>
              </a:tr>
              <a:tr h="592883">
                <a:tc>
                  <a:txBody>
                    <a:bodyPr/>
                    <a:lstStyle/>
                    <a:p>
                      <a:pPr algn="just"/>
                      <a:r>
                        <a:rPr lang="en-US" sz="1050" kern="1200" baseline="0" dirty="0">
                          <a:solidFill>
                            <a:schemeClr val="dk1"/>
                          </a:solidFill>
                          <a:latin typeface="Arial" pitchFamily="34" charset="0"/>
                          <a:ea typeface="+mn-ea"/>
                          <a:cs typeface="Arial" pitchFamily="34" charset="0"/>
                        </a:rPr>
                        <a:t>Redevelopment of </a:t>
                      </a:r>
                      <a:r>
                        <a:rPr lang="en-US" sz="1050" kern="1200" baseline="0" dirty="0" err="1">
                          <a:solidFill>
                            <a:schemeClr val="dk1"/>
                          </a:solidFill>
                          <a:latin typeface="Arial" pitchFamily="34" charset="0"/>
                          <a:ea typeface="+mn-ea"/>
                          <a:cs typeface="Arial" pitchFamily="34" charset="0"/>
                        </a:rPr>
                        <a:t>Bapu</a:t>
                      </a:r>
                      <a:r>
                        <a:rPr lang="en-US" sz="1050" kern="1200" baseline="0" dirty="0">
                          <a:solidFill>
                            <a:schemeClr val="dk1"/>
                          </a:solidFill>
                          <a:latin typeface="Arial" pitchFamily="34" charset="0"/>
                          <a:ea typeface="+mn-ea"/>
                          <a:cs typeface="Arial" pitchFamily="34" charset="0"/>
                        </a:rPr>
                        <a:t> </a:t>
                      </a:r>
                      <a:r>
                        <a:rPr lang="en-US" sz="1050" kern="1200" baseline="0" dirty="0" err="1">
                          <a:solidFill>
                            <a:schemeClr val="dk1"/>
                          </a:solidFill>
                          <a:latin typeface="Arial" pitchFamily="34" charset="0"/>
                          <a:ea typeface="+mn-ea"/>
                          <a:cs typeface="Arial" pitchFamily="34" charset="0"/>
                        </a:rPr>
                        <a:t>Samaj</a:t>
                      </a:r>
                      <a:r>
                        <a:rPr lang="en-US" sz="1050" kern="1200" baseline="0" dirty="0">
                          <a:solidFill>
                            <a:schemeClr val="dk1"/>
                          </a:solidFill>
                          <a:latin typeface="Arial" pitchFamily="34" charset="0"/>
                          <a:ea typeface="+mn-ea"/>
                          <a:cs typeface="Arial" pitchFamily="34" charset="0"/>
                        </a:rPr>
                        <a:t> </a:t>
                      </a:r>
                      <a:r>
                        <a:rPr lang="en-US" sz="1050" kern="1200" baseline="0" dirty="0" err="1">
                          <a:solidFill>
                            <a:schemeClr val="dk1"/>
                          </a:solidFill>
                          <a:latin typeface="Arial" pitchFamily="34" charset="0"/>
                          <a:ea typeface="+mn-ea"/>
                          <a:cs typeface="Arial" pitchFamily="34" charset="0"/>
                        </a:rPr>
                        <a:t>Sewa</a:t>
                      </a:r>
                      <a:r>
                        <a:rPr lang="en-US" sz="1050" kern="1200" baseline="0" dirty="0">
                          <a:solidFill>
                            <a:schemeClr val="dk1"/>
                          </a:solidFill>
                          <a:latin typeface="Arial" pitchFamily="34" charset="0"/>
                          <a:ea typeface="+mn-ea"/>
                          <a:cs typeface="Arial" pitchFamily="34" charset="0"/>
                        </a:rPr>
                        <a:t> Kendra, P.K. Road, New Delhi </a:t>
                      </a:r>
                    </a:p>
                  </a:txBody>
                  <a:tcPr marL="0" marR="0" marT="0" marB="0" anchor="ctr"/>
                </a:tc>
                <a:tc>
                  <a:txBody>
                    <a:bodyPr/>
                    <a:lstStyle/>
                    <a:p>
                      <a:pPr algn="l" fontAlgn="t"/>
                      <a:r>
                        <a:rPr lang="en-US" sz="1050" b="0" i="0" u="none" strike="noStrike" dirty="0">
                          <a:solidFill>
                            <a:srgbClr val="000000"/>
                          </a:solidFill>
                          <a:latin typeface="Arial" pitchFamily="34" charset="0"/>
                          <a:cs typeface="Arial" pitchFamily="34" charset="0"/>
                        </a:rPr>
                        <a:t>1.  Financial bid has been opened on 29.03.2022.</a:t>
                      </a:r>
                    </a:p>
                    <a:p>
                      <a:pPr algn="just" fontAlgn="t"/>
                      <a:r>
                        <a:rPr lang="en-US" sz="1050" b="0" i="0" u="none" strike="noStrike" dirty="0">
                          <a:solidFill>
                            <a:srgbClr val="000000"/>
                          </a:solidFill>
                          <a:latin typeface="Arial" pitchFamily="34" charset="0"/>
                          <a:cs typeface="Arial" pitchFamily="34" charset="0"/>
                        </a:rPr>
                        <a:t>2.  Financial bid has been scrutinized</a:t>
                      </a:r>
                      <a:r>
                        <a:rPr lang="en-US" sz="1050" b="0" i="0" u="none" strike="noStrike" baseline="0" dirty="0">
                          <a:solidFill>
                            <a:srgbClr val="000000"/>
                          </a:solidFill>
                          <a:latin typeface="Arial" pitchFamily="34" charset="0"/>
                          <a:cs typeface="Arial" pitchFamily="34" charset="0"/>
                        </a:rPr>
                        <a:t> by TEC and the case is submitted for acceptance  of L-1 tender  by Competent Authority. </a:t>
                      </a:r>
                      <a:endParaRPr lang="en-US" sz="1050" b="0" i="0" u="none" strike="noStrike" dirty="0">
                        <a:solidFill>
                          <a:srgbClr val="000000"/>
                        </a:solidFill>
                        <a:latin typeface="Arial" pitchFamily="34" charset="0"/>
                        <a:cs typeface="Arial" pitchFamily="34" charset="0"/>
                      </a:endParaRPr>
                    </a:p>
                  </a:txBody>
                  <a:tcPr marL="12700" marR="12700" marT="9525" marB="0"/>
                </a:tc>
                <a:extLst>
                  <a:ext uri="{0D108BD9-81ED-4DB2-BD59-A6C34878D82A}">
                    <a16:rowId xmlns:a16="http://schemas.microsoft.com/office/drawing/2014/main" xmlns="" val="10005"/>
                  </a:ext>
                </a:extLst>
              </a:tr>
              <a:tr h="368613">
                <a:tc>
                  <a:txBody>
                    <a:bodyPr/>
                    <a:lstStyle/>
                    <a:p>
                      <a:pPr marL="0" marR="0" algn="just">
                        <a:lnSpc>
                          <a:spcPct val="115000"/>
                        </a:lnSpc>
                        <a:spcBef>
                          <a:spcPts val="0"/>
                        </a:spcBef>
                        <a:spcAft>
                          <a:spcPts val="0"/>
                        </a:spcAft>
                      </a:pPr>
                      <a:r>
                        <a:rPr lang="en-US" sz="1050" dirty="0">
                          <a:latin typeface="Arial" pitchFamily="34" charset="0"/>
                          <a:ea typeface="Times New Roman"/>
                          <a:cs typeface="Arial" pitchFamily="34" charset="0"/>
                        </a:rPr>
                        <a:t>Commercialization of Housing Complex at </a:t>
                      </a:r>
                      <a:r>
                        <a:rPr lang="en-US" sz="1050" dirty="0" err="1">
                          <a:latin typeface="Arial" pitchFamily="34" charset="0"/>
                          <a:ea typeface="Times New Roman"/>
                          <a:cs typeface="Arial" pitchFamily="34" charset="0"/>
                        </a:rPr>
                        <a:t>Prithvi</a:t>
                      </a:r>
                      <a:r>
                        <a:rPr lang="en-US" sz="1050" dirty="0">
                          <a:latin typeface="Arial" pitchFamily="34" charset="0"/>
                          <a:ea typeface="Times New Roman"/>
                          <a:cs typeface="Arial" pitchFamily="34" charset="0"/>
                        </a:rPr>
                        <a:t> Raj Road Market.</a:t>
                      </a:r>
                    </a:p>
                    <a:p>
                      <a:pPr marL="0" marR="0" algn="just">
                        <a:lnSpc>
                          <a:spcPct val="115000"/>
                        </a:lnSpc>
                        <a:spcBef>
                          <a:spcPts val="0"/>
                        </a:spcBef>
                        <a:spcAft>
                          <a:spcPts val="0"/>
                        </a:spcAft>
                      </a:pPr>
                      <a:endParaRPr lang="en-US" sz="1050" dirty="0">
                        <a:latin typeface="Arial" pitchFamily="34" charset="0"/>
                        <a:ea typeface="Times New Roman"/>
                        <a:cs typeface="Arial" pitchFamily="34" charset="0"/>
                      </a:endParaRPr>
                    </a:p>
                  </a:txBody>
                  <a:tcPr marL="0" marR="0" marT="0" marB="0" anchor="ctr"/>
                </a:tc>
                <a:tc>
                  <a:txBody>
                    <a:bodyPr/>
                    <a:lstStyle/>
                    <a:p>
                      <a:pPr marL="0" marR="0" algn="just">
                        <a:lnSpc>
                          <a:spcPct val="115000"/>
                        </a:lnSpc>
                        <a:spcBef>
                          <a:spcPts val="0"/>
                        </a:spcBef>
                        <a:spcAft>
                          <a:spcPts val="0"/>
                        </a:spcAft>
                      </a:pPr>
                      <a:r>
                        <a:rPr lang="en-US" sz="1050" dirty="0">
                          <a:latin typeface="Arial" pitchFamily="34" charset="0"/>
                          <a:ea typeface="Times New Roman"/>
                          <a:cs typeface="Arial" pitchFamily="34" charset="0"/>
                        </a:rPr>
                        <a:t>Detailed proposal (DPR) is under preparation</a:t>
                      </a:r>
                      <a:r>
                        <a:rPr lang="en-US" sz="1050" baseline="0" dirty="0">
                          <a:latin typeface="Arial" pitchFamily="34" charset="0"/>
                          <a:ea typeface="Times New Roman"/>
                          <a:cs typeface="Arial" pitchFamily="34" charset="0"/>
                        </a:rPr>
                        <a:t> through FA</a:t>
                      </a:r>
                      <a:r>
                        <a:rPr lang="en-US" sz="1050" dirty="0">
                          <a:latin typeface="Arial" pitchFamily="34" charset="0"/>
                          <a:ea typeface="Times New Roman"/>
                          <a:cs typeface="Arial" pitchFamily="34" charset="0"/>
                        </a:rPr>
                        <a:t>.</a:t>
                      </a:r>
                    </a:p>
                  </a:txBody>
                  <a:tcPr marL="0" marR="0" marT="0" marB="0"/>
                </a:tc>
                <a:extLst>
                  <a:ext uri="{0D108BD9-81ED-4DB2-BD59-A6C34878D82A}">
                    <a16:rowId xmlns:a16="http://schemas.microsoft.com/office/drawing/2014/main" xmlns="" val="10006"/>
                  </a:ext>
                </a:extLst>
              </a:tr>
              <a:tr h="1027019">
                <a:tc>
                  <a:txBody>
                    <a:bodyPr/>
                    <a:lstStyle/>
                    <a:p>
                      <a:pPr marL="0" marR="0" algn="just">
                        <a:lnSpc>
                          <a:spcPct val="115000"/>
                        </a:lnSpc>
                        <a:spcBef>
                          <a:spcPts val="0"/>
                        </a:spcBef>
                        <a:spcAft>
                          <a:spcPts val="0"/>
                        </a:spcAft>
                      </a:pPr>
                      <a:r>
                        <a:rPr lang="en-US" sz="1050" dirty="0">
                          <a:latin typeface="Arial" pitchFamily="34" charset="0"/>
                          <a:ea typeface="Times New Roman"/>
                          <a:cs typeface="Arial" pitchFamily="34" charset="0"/>
                        </a:rPr>
                        <a:t>Retrofitting Work To Make The NDMC High Rise Buildings Safe For Seismic Effect. As per the direction of the </a:t>
                      </a:r>
                      <a:r>
                        <a:rPr lang="en-US" sz="1050" dirty="0" err="1">
                          <a:latin typeface="Arial" pitchFamily="34" charset="0"/>
                          <a:ea typeface="Times New Roman"/>
                          <a:cs typeface="Arial" pitchFamily="34" charset="0"/>
                        </a:rPr>
                        <a:t>Hon’ble</a:t>
                      </a:r>
                      <a:r>
                        <a:rPr lang="en-US" sz="1050" dirty="0">
                          <a:latin typeface="Arial" pitchFamily="34" charset="0"/>
                          <a:ea typeface="Times New Roman"/>
                          <a:cs typeface="Arial" pitchFamily="34" charset="0"/>
                        </a:rPr>
                        <a:t> High Court in W.P. I 434/2015 titled </a:t>
                      </a:r>
                      <a:r>
                        <a:rPr lang="en-US" sz="1050" dirty="0" err="1">
                          <a:latin typeface="Arial" pitchFamily="34" charset="0"/>
                          <a:ea typeface="Times New Roman"/>
                          <a:cs typeface="Arial" pitchFamily="34" charset="0"/>
                        </a:rPr>
                        <a:t>Arpit</a:t>
                      </a:r>
                      <a:r>
                        <a:rPr lang="en-US" sz="1050" dirty="0">
                          <a:latin typeface="Arial" pitchFamily="34" charset="0"/>
                          <a:ea typeface="Times New Roman"/>
                          <a:cs typeface="Arial" pitchFamily="34" charset="0"/>
                        </a:rPr>
                        <a:t> </a:t>
                      </a:r>
                      <a:r>
                        <a:rPr lang="en-US" sz="1050" dirty="0" err="1">
                          <a:latin typeface="Arial" pitchFamily="34" charset="0"/>
                          <a:ea typeface="Times New Roman"/>
                          <a:cs typeface="Arial" pitchFamily="34" charset="0"/>
                        </a:rPr>
                        <a:t>Bhargava</a:t>
                      </a:r>
                      <a:r>
                        <a:rPr lang="en-US" sz="1050" dirty="0">
                          <a:latin typeface="Arial" pitchFamily="34" charset="0"/>
                          <a:ea typeface="Times New Roman"/>
                          <a:cs typeface="Arial" pitchFamily="34" charset="0"/>
                        </a:rPr>
                        <a:t> &amp; </a:t>
                      </a:r>
                      <a:r>
                        <a:rPr lang="en-US" sz="1050" dirty="0" err="1">
                          <a:latin typeface="Arial" pitchFamily="34" charset="0"/>
                          <a:ea typeface="Times New Roman"/>
                          <a:cs typeface="Arial" pitchFamily="34" charset="0"/>
                        </a:rPr>
                        <a:t>Anr</a:t>
                      </a:r>
                      <a:r>
                        <a:rPr lang="en-US" sz="1050" dirty="0">
                          <a:latin typeface="Arial" pitchFamily="34" charset="0"/>
                          <a:ea typeface="Times New Roman"/>
                          <a:cs typeface="Arial" pitchFamily="34" charset="0"/>
                        </a:rPr>
                        <a:t>. Vs North Delhi Municipal Corporation &amp; Ors.</a:t>
                      </a:r>
                    </a:p>
                  </a:txBody>
                  <a:tcPr marL="0" marR="0" marT="0" marB="0" anchor="ctr"/>
                </a:tc>
                <a:tc>
                  <a:txBody>
                    <a:bodyPr/>
                    <a:lstStyle/>
                    <a:p>
                      <a:pPr marL="0" marR="0" algn="just">
                        <a:lnSpc>
                          <a:spcPct val="115000"/>
                        </a:lnSpc>
                        <a:spcBef>
                          <a:spcPts val="0"/>
                        </a:spcBef>
                        <a:spcAft>
                          <a:spcPts val="0"/>
                        </a:spcAft>
                      </a:pPr>
                      <a:r>
                        <a:rPr lang="en-US" sz="1050" dirty="0">
                          <a:latin typeface="Arial" pitchFamily="34" charset="0"/>
                          <a:ea typeface="Times New Roman"/>
                          <a:cs typeface="Arial" pitchFamily="34" charset="0"/>
                        </a:rPr>
                        <a:t>Out of total 25 identified high risk buildings, 23 buildings already get safety certificates from structural consultant. Work of retrofitting is in progress in remaining two buildings.</a:t>
                      </a:r>
                    </a:p>
                  </a:txBody>
                  <a:tcPr marL="0" marR="0" marT="0" marB="0"/>
                </a:tc>
                <a:extLst>
                  <a:ext uri="{0D108BD9-81ED-4DB2-BD59-A6C34878D82A}">
                    <a16:rowId xmlns:a16="http://schemas.microsoft.com/office/drawing/2014/main" xmlns="" val="10007"/>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66646" y="158863"/>
          <a:ext cx="11882478" cy="6484847"/>
        </p:xfrm>
        <a:graphic>
          <a:graphicData uri="http://schemas.openxmlformats.org/drawingml/2006/table">
            <a:tbl>
              <a:tblPr firstRow="1" bandRow="1">
                <a:tableStyleId>{5C22544A-7EE6-4342-B048-85BDC9FD1C3A}</a:tableStyleId>
              </a:tblPr>
              <a:tblGrid>
                <a:gridCol w="6238301">
                  <a:extLst>
                    <a:ext uri="{9D8B030D-6E8A-4147-A177-3AD203B41FA5}">
                      <a16:colId xmlns:a16="http://schemas.microsoft.com/office/drawing/2014/main" xmlns="" val="20000"/>
                    </a:ext>
                  </a:extLst>
                </a:gridCol>
                <a:gridCol w="5644177">
                  <a:extLst>
                    <a:ext uri="{9D8B030D-6E8A-4147-A177-3AD203B41FA5}">
                      <a16:colId xmlns:a16="http://schemas.microsoft.com/office/drawing/2014/main" xmlns="" val="20001"/>
                    </a:ext>
                  </a:extLst>
                </a:gridCol>
              </a:tblGrid>
              <a:tr h="503380">
                <a:tc>
                  <a:txBody>
                    <a:bodyPr/>
                    <a:lstStyle/>
                    <a:p>
                      <a:pPr marL="0" marR="0" algn="just">
                        <a:lnSpc>
                          <a:spcPct val="115000"/>
                        </a:lnSpc>
                        <a:spcBef>
                          <a:spcPts val="0"/>
                        </a:spcBef>
                        <a:spcAft>
                          <a:spcPts val="0"/>
                        </a:spcAft>
                      </a:pPr>
                      <a:r>
                        <a:rPr lang="en-US" sz="1200" b="1" dirty="0">
                          <a:latin typeface="Arial" pitchFamily="34" charset="0"/>
                          <a:ea typeface="Times New Roman"/>
                          <a:cs typeface="Arial" pitchFamily="34" charset="0"/>
                        </a:rPr>
                        <a:t>NAME OF SCHEME ANNOUNCED</a:t>
                      </a:r>
                      <a:r>
                        <a:rPr lang="en-US" sz="1200" b="1" baseline="0" dirty="0">
                          <a:latin typeface="Arial" pitchFamily="34" charset="0"/>
                          <a:ea typeface="Times New Roman"/>
                          <a:cs typeface="Arial" pitchFamily="34" charset="0"/>
                        </a:rPr>
                        <a:t> </a:t>
                      </a:r>
                      <a:r>
                        <a:rPr lang="en-US" sz="1200" b="1" dirty="0">
                          <a:latin typeface="Arial" pitchFamily="34" charset="0"/>
                          <a:ea typeface="Times New Roman"/>
                          <a:cs typeface="Arial" pitchFamily="34" charset="0"/>
                        </a:rPr>
                        <a:t>IN THE BUDGET SPEECH 2022-23</a:t>
                      </a:r>
                    </a:p>
                  </a:txBody>
                  <a:tcPr marL="0" marR="0" marT="0" marB="0" anchor="ctr"/>
                </a:tc>
                <a:tc>
                  <a:txBody>
                    <a:bodyPr/>
                    <a:lstStyle/>
                    <a:p>
                      <a:pPr marL="0" marR="0" algn="ctr">
                        <a:lnSpc>
                          <a:spcPct val="115000"/>
                        </a:lnSpc>
                        <a:spcBef>
                          <a:spcPts val="0"/>
                        </a:spcBef>
                        <a:spcAft>
                          <a:spcPts val="0"/>
                        </a:spcAft>
                      </a:pPr>
                      <a:endParaRPr lang="en-US" sz="1200" b="1" dirty="0">
                        <a:latin typeface="Arial" pitchFamily="34" charset="0"/>
                        <a:ea typeface="Times New Roman"/>
                        <a:cs typeface="Arial" pitchFamily="34" charset="0"/>
                      </a:endParaRPr>
                    </a:p>
                    <a:p>
                      <a:pPr marL="0" marR="0" algn="ctr">
                        <a:lnSpc>
                          <a:spcPct val="115000"/>
                        </a:lnSpc>
                        <a:spcBef>
                          <a:spcPts val="0"/>
                        </a:spcBef>
                        <a:spcAft>
                          <a:spcPts val="0"/>
                        </a:spcAft>
                      </a:pPr>
                      <a:r>
                        <a:rPr lang="en-US" sz="1200" b="1" dirty="0">
                          <a:latin typeface="Arial" pitchFamily="34" charset="0"/>
                          <a:ea typeface="Times New Roman"/>
                          <a:cs typeface="Arial" pitchFamily="34" charset="0"/>
                        </a:rPr>
                        <a:t>STATUS</a:t>
                      </a:r>
                      <a:endParaRPr lang="en-US" sz="1200" dirty="0">
                        <a:latin typeface="Arial" pitchFamily="34" charset="0"/>
                        <a:ea typeface="Times New Roman"/>
                        <a:cs typeface="Arial" pitchFamily="34" charset="0"/>
                      </a:endParaRPr>
                    </a:p>
                  </a:txBody>
                  <a:tcPr marL="0" marR="0" marT="0" marB="0"/>
                </a:tc>
                <a:extLst>
                  <a:ext uri="{0D108BD9-81ED-4DB2-BD59-A6C34878D82A}">
                    <a16:rowId xmlns:a16="http://schemas.microsoft.com/office/drawing/2014/main" xmlns="" val="10000"/>
                  </a:ext>
                </a:extLst>
              </a:tr>
              <a:tr h="404246">
                <a:tc>
                  <a:txBody>
                    <a:bodyPr/>
                    <a:lstStyle/>
                    <a:p>
                      <a:pPr marL="0" marR="0" algn="just">
                        <a:lnSpc>
                          <a:spcPct val="115000"/>
                        </a:lnSpc>
                        <a:spcBef>
                          <a:spcPts val="0"/>
                        </a:spcBef>
                        <a:spcAft>
                          <a:spcPts val="0"/>
                        </a:spcAft>
                      </a:pPr>
                      <a:r>
                        <a:rPr lang="en-US" sz="1050" dirty="0">
                          <a:latin typeface="Arial" pitchFamily="34" charset="0"/>
                          <a:ea typeface="Times New Roman"/>
                          <a:cs typeface="Arial" pitchFamily="34" charset="0"/>
                        </a:rPr>
                        <a:t>NDMC is planning to renovate the existing markets complexes in its area. </a:t>
                      </a:r>
                    </a:p>
                  </a:txBody>
                  <a:tcPr marL="0" marR="0" marT="0" marB="0" anchor="ctr"/>
                </a:tc>
                <a:tc>
                  <a:txBody>
                    <a:bodyPr/>
                    <a:lstStyle/>
                    <a:p>
                      <a:pPr marL="0" marR="0" algn="just">
                        <a:lnSpc>
                          <a:spcPct val="115000"/>
                        </a:lnSpc>
                        <a:spcBef>
                          <a:spcPts val="0"/>
                        </a:spcBef>
                        <a:spcAft>
                          <a:spcPts val="0"/>
                        </a:spcAft>
                      </a:pPr>
                      <a:r>
                        <a:rPr lang="en-US" sz="1050" dirty="0">
                          <a:latin typeface="Arial" pitchFamily="34" charset="0"/>
                          <a:ea typeface="Times New Roman"/>
                          <a:cs typeface="Arial" pitchFamily="34" charset="0"/>
                        </a:rPr>
                        <a:t>Drawings are being prepared by Architect Department, accordingly estimate will be prepared. </a:t>
                      </a:r>
                    </a:p>
                  </a:txBody>
                  <a:tcPr marL="0" marR="0" marT="0" marB="0"/>
                </a:tc>
                <a:extLst>
                  <a:ext uri="{0D108BD9-81ED-4DB2-BD59-A6C34878D82A}">
                    <a16:rowId xmlns:a16="http://schemas.microsoft.com/office/drawing/2014/main" xmlns="" val="10001"/>
                  </a:ext>
                </a:extLst>
              </a:tr>
              <a:tr h="476313">
                <a:tc>
                  <a:txBody>
                    <a:bodyPr/>
                    <a:lstStyle/>
                    <a:p>
                      <a:pPr marL="0" marR="0" algn="just">
                        <a:lnSpc>
                          <a:spcPct val="115000"/>
                        </a:lnSpc>
                        <a:spcBef>
                          <a:spcPts val="0"/>
                        </a:spcBef>
                        <a:spcAft>
                          <a:spcPts val="0"/>
                        </a:spcAft>
                      </a:pPr>
                      <a:r>
                        <a:rPr lang="en-US" sz="1050" dirty="0">
                          <a:latin typeface="Arial" pitchFamily="34" charset="0"/>
                          <a:ea typeface="Times New Roman"/>
                          <a:cs typeface="Arial" pitchFamily="34" charset="0"/>
                        </a:rPr>
                        <a:t>Installation of Lifts In Four Storey NDMC Housing Complexes. </a:t>
                      </a:r>
                    </a:p>
                  </a:txBody>
                  <a:tcPr marL="0" marR="0" marT="0" marB="0" anchor="ctr"/>
                </a:tc>
                <a:tc>
                  <a:txBody>
                    <a:bodyPr/>
                    <a:lstStyle/>
                    <a:p>
                      <a:pPr marL="0" marR="0" algn="just">
                        <a:lnSpc>
                          <a:spcPct val="115000"/>
                        </a:lnSpc>
                        <a:spcBef>
                          <a:spcPts val="0"/>
                        </a:spcBef>
                        <a:spcAft>
                          <a:spcPts val="0"/>
                        </a:spcAft>
                      </a:pPr>
                      <a:r>
                        <a:rPr lang="en-US" sz="1050">
                          <a:latin typeface="Arial" pitchFamily="34" charset="0"/>
                          <a:ea typeface="Times New Roman"/>
                          <a:cs typeface="Arial" pitchFamily="34" charset="0"/>
                        </a:rPr>
                        <a:t>The survey and identification of the buildings were carried out. Due to different location the work is taken up independently and shall be completed in phased manner. </a:t>
                      </a:r>
                    </a:p>
                  </a:txBody>
                  <a:tcPr marL="0" marR="0" marT="0" marB="0"/>
                </a:tc>
                <a:extLst>
                  <a:ext uri="{0D108BD9-81ED-4DB2-BD59-A6C34878D82A}">
                    <a16:rowId xmlns:a16="http://schemas.microsoft.com/office/drawing/2014/main" xmlns="" val="10002"/>
                  </a:ext>
                </a:extLst>
              </a:tr>
              <a:tr h="370713">
                <a:tc>
                  <a:txBody>
                    <a:bodyPr/>
                    <a:lstStyle/>
                    <a:p>
                      <a:pPr marL="0" marR="0" algn="just">
                        <a:lnSpc>
                          <a:spcPct val="115000"/>
                        </a:lnSpc>
                        <a:spcBef>
                          <a:spcPts val="0"/>
                        </a:spcBef>
                        <a:spcAft>
                          <a:spcPts val="0"/>
                        </a:spcAft>
                      </a:pPr>
                      <a:r>
                        <a:rPr lang="en-US" sz="1050" dirty="0">
                          <a:latin typeface="Arial" pitchFamily="34" charset="0"/>
                          <a:ea typeface="Times New Roman"/>
                          <a:cs typeface="Arial" pitchFamily="34" charset="0"/>
                        </a:rPr>
                        <a:t>Construction of Veterinary Hospital at </a:t>
                      </a:r>
                      <a:r>
                        <a:rPr lang="en-US" sz="1050" dirty="0" err="1">
                          <a:latin typeface="Arial" pitchFamily="34" charset="0"/>
                          <a:ea typeface="Times New Roman"/>
                          <a:cs typeface="Arial" pitchFamily="34" charset="0"/>
                        </a:rPr>
                        <a:t>Moti</a:t>
                      </a:r>
                      <a:r>
                        <a:rPr lang="en-US" sz="1050" dirty="0">
                          <a:latin typeface="Arial" pitchFamily="34" charset="0"/>
                          <a:ea typeface="Times New Roman"/>
                          <a:cs typeface="Arial" pitchFamily="34" charset="0"/>
                        </a:rPr>
                        <a:t> </a:t>
                      </a:r>
                      <a:r>
                        <a:rPr lang="en-US" sz="1050" dirty="0" err="1">
                          <a:latin typeface="Arial" pitchFamily="34" charset="0"/>
                          <a:ea typeface="Times New Roman"/>
                          <a:cs typeface="Arial" pitchFamily="34" charset="0"/>
                        </a:rPr>
                        <a:t>Bagh</a:t>
                      </a:r>
                      <a:r>
                        <a:rPr lang="en-US" sz="1050" dirty="0">
                          <a:latin typeface="Arial" pitchFamily="34" charset="0"/>
                          <a:ea typeface="Times New Roman"/>
                          <a:cs typeface="Arial" pitchFamily="34" charset="0"/>
                        </a:rPr>
                        <a:t>, New Delhi.</a:t>
                      </a:r>
                    </a:p>
                    <a:p>
                      <a:pPr marL="0" marR="0" algn="just">
                        <a:lnSpc>
                          <a:spcPct val="115000"/>
                        </a:lnSpc>
                        <a:spcBef>
                          <a:spcPts val="0"/>
                        </a:spcBef>
                        <a:spcAft>
                          <a:spcPts val="0"/>
                        </a:spcAft>
                      </a:pPr>
                      <a:endParaRPr lang="en-US" sz="1050" dirty="0">
                        <a:latin typeface="Arial" pitchFamily="34" charset="0"/>
                        <a:ea typeface="Times New Roman"/>
                        <a:cs typeface="Arial" pitchFamily="34" charset="0"/>
                      </a:endParaRPr>
                    </a:p>
                    <a:p>
                      <a:pPr marL="0" marR="0" algn="just">
                        <a:lnSpc>
                          <a:spcPct val="115000"/>
                        </a:lnSpc>
                        <a:spcBef>
                          <a:spcPts val="0"/>
                        </a:spcBef>
                        <a:spcAft>
                          <a:spcPts val="0"/>
                        </a:spcAft>
                      </a:pPr>
                      <a:endParaRPr lang="en-US" sz="1050" dirty="0">
                        <a:latin typeface="Arial" pitchFamily="34" charset="0"/>
                        <a:ea typeface="Times New Roman"/>
                        <a:cs typeface="Arial" pitchFamily="34" charset="0"/>
                      </a:endParaRPr>
                    </a:p>
                    <a:p>
                      <a:pPr marL="0" marR="0" algn="just">
                        <a:lnSpc>
                          <a:spcPct val="115000"/>
                        </a:lnSpc>
                        <a:spcBef>
                          <a:spcPts val="0"/>
                        </a:spcBef>
                        <a:spcAft>
                          <a:spcPts val="0"/>
                        </a:spcAft>
                      </a:pPr>
                      <a:endParaRPr lang="en-US" sz="1050" dirty="0">
                        <a:latin typeface="Arial" pitchFamily="34" charset="0"/>
                        <a:ea typeface="Times New Roman"/>
                        <a:cs typeface="Arial" pitchFamily="34" charset="0"/>
                      </a:endParaRPr>
                    </a:p>
                  </a:txBody>
                  <a:tcPr marL="0" marR="0" marT="0" marB="0" anchor="ctr"/>
                </a:tc>
                <a:tc>
                  <a:txBody>
                    <a:bodyPr/>
                    <a:lstStyle/>
                    <a:p>
                      <a:pPr marL="0" marR="0" algn="just">
                        <a:lnSpc>
                          <a:spcPct val="115000"/>
                        </a:lnSpc>
                        <a:spcBef>
                          <a:spcPts val="0"/>
                        </a:spcBef>
                        <a:spcAft>
                          <a:spcPts val="0"/>
                        </a:spcAft>
                      </a:pPr>
                      <a:r>
                        <a:rPr lang="en-US" sz="1050" dirty="0">
                          <a:solidFill>
                            <a:srgbClr val="000000"/>
                          </a:solidFill>
                          <a:latin typeface="Arial"/>
                          <a:ea typeface="Times New Roman"/>
                          <a:cs typeface="Arial"/>
                        </a:rPr>
                        <a:t>Tender opened. Out of three eligible bidders, M/s. </a:t>
                      </a:r>
                      <a:r>
                        <a:rPr lang="en-US" sz="1050" dirty="0" err="1">
                          <a:solidFill>
                            <a:srgbClr val="000000"/>
                          </a:solidFill>
                          <a:latin typeface="Arial"/>
                          <a:ea typeface="Times New Roman"/>
                          <a:cs typeface="Arial"/>
                        </a:rPr>
                        <a:t>Vipul</a:t>
                      </a:r>
                      <a:r>
                        <a:rPr lang="en-US" sz="1050" dirty="0">
                          <a:solidFill>
                            <a:srgbClr val="000000"/>
                          </a:solidFill>
                          <a:latin typeface="Arial"/>
                          <a:ea typeface="Times New Roman"/>
                          <a:cs typeface="Arial"/>
                        </a:rPr>
                        <a:t> Construction found L-1 with their quoted rates of 25.99% below the estimated cost of Rs.3,42,98,980/- at tender value of Rs.2,53,84,675/-.  The case has been sent to Finance Department for their concurrence. </a:t>
                      </a:r>
                      <a:endParaRPr lang="en-US" sz="1050" dirty="0">
                        <a:latin typeface="Arial" pitchFamily="34" charset="0"/>
                        <a:ea typeface="Times New Roman"/>
                        <a:cs typeface="Arial" pitchFamily="34" charset="0"/>
                      </a:endParaRPr>
                    </a:p>
                  </a:txBody>
                  <a:tcPr marL="0" marR="0" marT="0" marB="0"/>
                </a:tc>
                <a:extLst>
                  <a:ext uri="{0D108BD9-81ED-4DB2-BD59-A6C34878D82A}">
                    <a16:rowId xmlns:a16="http://schemas.microsoft.com/office/drawing/2014/main" xmlns="" val="10003"/>
                  </a:ext>
                </a:extLst>
              </a:tr>
              <a:tr h="316310">
                <a:tc>
                  <a:txBody>
                    <a:bodyPr/>
                    <a:lstStyle/>
                    <a:p>
                      <a:pPr marL="0" marR="0" algn="just">
                        <a:lnSpc>
                          <a:spcPct val="115000"/>
                        </a:lnSpc>
                        <a:spcBef>
                          <a:spcPts val="0"/>
                        </a:spcBef>
                        <a:spcAft>
                          <a:spcPts val="0"/>
                        </a:spcAft>
                      </a:pPr>
                      <a:r>
                        <a:rPr lang="en-US" sz="1050" dirty="0">
                          <a:latin typeface="Arial" pitchFamily="34" charset="0"/>
                          <a:ea typeface="Times New Roman"/>
                          <a:cs typeface="Arial" pitchFamily="34" charset="0"/>
                        </a:rPr>
                        <a:t>(ii) Up gradation of Casualty and construction of Disaster Ward  at CPH.</a:t>
                      </a:r>
                    </a:p>
                  </a:txBody>
                  <a:tcPr marL="0" marR="0" marT="0" marB="0" anchor="ctr"/>
                </a:tc>
                <a:tc>
                  <a:txBody>
                    <a:bodyPr/>
                    <a:lstStyle/>
                    <a:p>
                      <a:pPr marL="0" marR="0" algn="just">
                        <a:lnSpc>
                          <a:spcPct val="115000"/>
                        </a:lnSpc>
                        <a:spcBef>
                          <a:spcPts val="0"/>
                        </a:spcBef>
                        <a:spcAft>
                          <a:spcPts val="0"/>
                        </a:spcAft>
                      </a:pPr>
                      <a:r>
                        <a:rPr lang="en-US" sz="1050">
                          <a:latin typeface="Arial"/>
                          <a:ea typeface="Times New Roman"/>
                          <a:cs typeface="Arial"/>
                        </a:rPr>
                        <a:t>The work is in progress and likely to be completed by July, 2022.</a:t>
                      </a:r>
                      <a:endParaRPr lang="en-US" sz="1050">
                        <a:latin typeface="Arial" pitchFamily="34" charset="0"/>
                        <a:ea typeface="Times New Roman"/>
                        <a:cs typeface="Arial" pitchFamily="34" charset="0"/>
                      </a:endParaRPr>
                    </a:p>
                  </a:txBody>
                  <a:tcPr marL="0" marR="0" marT="0" marB="0"/>
                </a:tc>
                <a:extLst>
                  <a:ext uri="{0D108BD9-81ED-4DB2-BD59-A6C34878D82A}">
                    <a16:rowId xmlns:a16="http://schemas.microsoft.com/office/drawing/2014/main" xmlns="" val="10004"/>
                  </a:ext>
                </a:extLst>
              </a:tr>
              <a:tr h="312919">
                <a:tc>
                  <a:txBody>
                    <a:bodyPr/>
                    <a:lstStyle/>
                    <a:p>
                      <a:pPr marL="0" marR="0" algn="just">
                        <a:lnSpc>
                          <a:spcPct val="115000"/>
                        </a:lnSpc>
                        <a:spcBef>
                          <a:spcPts val="0"/>
                        </a:spcBef>
                        <a:spcAft>
                          <a:spcPts val="0"/>
                        </a:spcAft>
                      </a:pPr>
                      <a:r>
                        <a:rPr lang="en-US" sz="1050" dirty="0">
                          <a:latin typeface="Arial" pitchFamily="34" charset="0"/>
                          <a:ea typeface="Times New Roman"/>
                          <a:cs typeface="Arial" pitchFamily="34" charset="0"/>
                        </a:rPr>
                        <a:t>Up-gradation of Auditorium in 2 schools. </a:t>
                      </a:r>
                      <a:r>
                        <a:rPr lang="en-US" sz="1050" dirty="0" err="1">
                          <a:latin typeface="Arial" pitchFamily="34" charset="0"/>
                          <a:ea typeface="Times New Roman"/>
                          <a:cs typeface="Arial" pitchFamily="34" charset="0"/>
                        </a:rPr>
                        <a:t>Mandir</a:t>
                      </a:r>
                      <a:r>
                        <a:rPr lang="en-US" sz="1050" dirty="0">
                          <a:latin typeface="Arial" pitchFamily="34" charset="0"/>
                          <a:ea typeface="Times New Roman"/>
                          <a:cs typeface="Arial" pitchFamily="34" charset="0"/>
                        </a:rPr>
                        <a:t> </a:t>
                      </a:r>
                      <a:r>
                        <a:rPr lang="en-US" sz="1050" dirty="0" err="1">
                          <a:latin typeface="Arial" pitchFamily="34" charset="0"/>
                          <a:ea typeface="Times New Roman"/>
                          <a:cs typeface="Arial" pitchFamily="34" charset="0"/>
                        </a:rPr>
                        <a:t>Marg</a:t>
                      </a:r>
                      <a:r>
                        <a:rPr lang="en-US" sz="1050" dirty="0">
                          <a:latin typeface="Arial" pitchFamily="34" charset="0"/>
                          <a:ea typeface="Times New Roman"/>
                          <a:cs typeface="Arial" pitchFamily="34" charset="0"/>
                        </a:rPr>
                        <a:t> and </a:t>
                      </a:r>
                      <a:r>
                        <a:rPr lang="en-US" sz="1050" dirty="0" err="1">
                          <a:latin typeface="Arial" pitchFamily="34" charset="0"/>
                          <a:ea typeface="Times New Roman"/>
                          <a:cs typeface="Arial" pitchFamily="34" charset="0"/>
                        </a:rPr>
                        <a:t>Sarojini</a:t>
                      </a:r>
                      <a:r>
                        <a:rPr lang="en-US" sz="1050" baseline="0" dirty="0">
                          <a:latin typeface="Arial" pitchFamily="34" charset="0"/>
                          <a:ea typeface="Times New Roman"/>
                          <a:cs typeface="Arial" pitchFamily="34" charset="0"/>
                        </a:rPr>
                        <a:t> Nagar</a:t>
                      </a:r>
                      <a:endParaRPr lang="en-US" sz="1050" dirty="0">
                        <a:latin typeface="Arial" pitchFamily="34" charset="0"/>
                        <a:ea typeface="Times New Roman"/>
                        <a:cs typeface="Arial" pitchFamily="34" charset="0"/>
                      </a:endParaRPr>
                    </a:p>
                    <a:p>
                      <a:pPr marL="0" marR="0" algn="just">
                        <a:lnSpc>
                          <a:spcPct val="115000"/>
                        </a:lnSpc>
                        <a:spcBef>
                          <a:spcPts val="0"/>
                        </a:spcBef>
                        <a:spcAft>
                          <a:spcPts val="0"/>
                        </a:spcAft>
                      </a:pPr>
                      <a:endParaRPr lang="en-US" sz="1050" dirty="0">
                        <a:latin typeface="Arial" pitchFamily="34" charset="0"/>
                        <a:ea typeface="Times New Roman"/>
                        <a:cs typeface="Arial" pitchFamily="34" charset="0"/>
                      </a:endParaRPr>
                    </a:p>
                  </a:txBody>
                  <a:tcPr marL="0" marR="0" marT="0" marB="0" anchor="ctr"/>
                </a:tc>
                <a:tc>
                  <a:txBody>
                    <a:bodyPr/>
                    <a:lstStyle/>
                    <a:p>
                      <a:pPr marL="0" marR="0" algn="just">
                        <a:lnSpc>
                          <a:spcPct val="115000"/>
                        </a:lnSpc>
                        <a:spcBef>
                          <a:spcPts val="0"/>
                        </a:spcBef>
                        <a:spcAft>
                          <a:spcPts val="1000"/>
                        </a:spcAft>
                      </a:pPr>
                      <a:r>
                        <a:rPr lang="en-US" sz="1050" dirty="0">
                          <a:latin typeface="Arial"/>
                          <a:ea typeface="Times New Roman"/>
                          <a:cs typeface="Arial"/>
                        </a:rPr>
                        <a:t>The work is in progress</a:t>
                      </a:r>
                      <a:r>
                        <a:rPr lang="en-US" sz="1050" baseline="0" dirty="0">
                          <a:latin typeface="Arial"/>
                          <a:ea typeface="Times New Roman"/>
                          <a:cs typeface="Arial"/>
                        </a:rPr>
                        <a:t> and shall be completed by December, 2022.</a:t>
                      </a:r>
                      <a:endParaRPr lang="en-US" sz="1050" dirty="0">
                        <a:latin typeface="Arial"/>
                        <a:ea typeface="Times New Roman"/>
                        <a:cs typeface="Arial"/>
                      </a:endParaRPr>
                    </a:p>
                  </a:txBody>
                  <a:tcPr marL="0" marR="0" marT="0" marB="0"/>
                </a:tc>
                <a:extLst>
                  <a:ext uri="{0D108BD9-81ED-4DB2-BD59-A6C34878D82A}">
                    <a16:rowId xmlns:a16="http://schemas.microsoft.com/office/drawing/2014/main" xmlns="" val="10005"/>
                  </a:ext>
                </a:extLst>
              </a:tr>
              <a:tr h="314706">
                <a:tc>
                  <a:txBody>
                    <a:bodyPr/>
                    <a:lstStyle/>
                    <a:p>
                      <a:pPr marL="0" marR="0" algn="just">
                        <a:lnSpc>
                          <a:spcPct val="115000"/>
                        </a:lnSpc>
                        <a:spcBef>
                          <a:spcPts val="0"/>
                        </a:spcBef>
                        <a:spcAft>
                          <a:spcPts val="0"/>
                        </a:spcAft>
                      </a:pPr>
                      <a:r>
                        <a:rPr lang="en-US" sz="1050" dirty="0">
                          <a:latin typeface="Arial" pitchFamily="34" charset="0"/>
                          <a:ea typeface="Times New Roman"/>
                          <a:cs typeface="Arial" pitchFamily="34" charset="0"/>
                        </a:rPr>
                        <a:t>One Nature based Class room will be set up in each of 10 NDMC/</a:t>
                      </a:r>
                      <a:r>
                        <a:rPr lang="en-US" sz="1050" dirty="0" err="1">
                          <a:latin typeface="Arial" pitchFamily="34" charset="0"/>
                          <a:ea typeface="Times New Roman"/>
                          <a:cs typeface="Arial" pitchFamily="34" charset="0"/>
                        </a:rPr>
                        <a:t>Navyug</a:t>
                      </a:r>
                      <a:r>
                        <a:rPr lang="en-US" sz="1050" dirty="0">
                          <a:latin typeface="Arial" pitchFamily="34" charset="0"/>
                          <a:ea typeface="Times New Roman"/>
                          <a:cs typeface="Arial" pitchFamily="34" charset="0"/>
                        </a:rPr>
                        <a:t> schools.</a:t>
                      </a:r>
                    </a:p>
                  </a:txBody>
                  <a:tcPr marL="0" marR="0" marT="0" marB="0" anchor="ctr"/>
                </a:tc>
                <a:tc>
                  <a:txBody>
                    <a:bodyPr/>
                    <a:lstStyle/>
                    <a:p>
                      <a:pPr marL="0" marR="0" algn="just">
                        <a:lnSpc>
                          <a:spcPct val="115000"/>
                        </a:lnSpc>
                        <a:spcBef>
                          <a:spcPts val="0"/>
                        </a:spcBef>
                        <a:spcAft>
                          <a:spcPts val="0"/>
                        </a:spcAft>
                      </a:pPr>
                      <a:r>
                        <a:rPr lang="en-US" sz="1050" dirty="0">
                          <a:latin typeface="Arial" pitchFamily="34" charset="0"/>
                          <a:ea typeface="Times New Roman"/>
                          <a:cs typeface="Arial" pitchFamily="34" charset="0"/>
                        </a:rPr>
                        <a:t>A/A &amp; E/S accorded by competent</a:t>
                      </a:r>
                      <a:r>
                        <a:rPr lang="en-US" sz="1050" baseline="0" dirty="0">
                          <a:latin typeface="Arial" pitchFamily="34" charset="0"/>
                          <a:ea typeface="Times New Roman"/>
                          <a:cs typeface="Arial" pitchFamily="34" charset="0"/>
                        </a:rPr>
                        <a:t> authority for Rs.42.39 </a:t>
                      </a:r>
                      <a:r>
                        <a:rPr lang="en-US" sz="1050" baseline="0" dirty="0" err="1">
                          <a:latin typeface="Arial" pitchFamily="34" charset="0"/>
                          <a:ea typeface="Times New Roman"/>
                          <a:cs typeface="Arial" pitchFamily="34" charset="0"/>
                        </a:rPr>
                        <a:t>lacs</a:t>
                      </a:r>
                      <a:r>
                        <a:rPr lang="en-US" sz="1050" baseline="0" dirty="0">
                          <a:latin typeface="Arial" pitchFamily="34" charset="0"/>
                          <a:ea typeface="Times New Roman"/>
                          <a:cs typeface="Arial" pitchFamily="34" charset="0"/>
                        </a:rPr>
                        <a:t>.</a:t>
                      </a:r>
                    </a:p>
                    <a:p>
                      <a:pPr marL="0" marR="0" algn="just">
                        <a:lnSpc>
                          <a:spcPct val="115000"/>
                        </a:lnSpc>
                        <a:spcBef>
                          <a:spcPts val="0"/>
                        </a:spcBef>
                        <a:spcAft>
                          <a:spcPts val="0"/>
                        </a:spcAft>
                      </a:pPr>
                      <a:r>
                        <a:rPr lang="en-US" sz="1050" dirty="0">
                          <a:latin typeface="Arial" pitchFamily="34" charset="0"/>
                          <a:ea typeface="Times New Roman"/>
                          <a:cs typeface="Arial" pitchFamily="34" charset="0"/>
                        </a:rPr>
                        <a:t>Tender is likely to be called by 15.07.2022 and work is to be awarded by August, 2022 and completion by October, 2022.</a:t>
                      </a:r>
                    </a:p>
                  </a:txBody>
                  <a:tcPr marL="0" marR="0" marT="0" marB="0"/>
                </a:tc>
                <a:extLst>
                  <a:ext uri="{0D108BD9-81ED-4DB2-BD59-A6C34878D82A}">
                    <a16:rowId xmlns:a16="http://schemas.microsoft.com/office/drawing/2014/main" xmlns="" val="10006"/>
                  </a:ext>
                </a:extLst>
              </a:tr>
              <a:tr h="188214">
                <a:tc>
                  <a:txBody>
                    <a:bodyPr/>
                    <a:lstStyle/>
                    <a:p>
                      <a:pPr marL="0" marR="0" algn="just">
                        <a:lnSpc>
                          <a:spcPct val="115000"/>
                        </a:lnSpc>
                        <a:spcBef>
                          <a:spcPts val="0"/>
                        </a:spcBef>
                        <a:spcAft>
                          <a:spcPts val="0"/>
                        </a:spcAft>
                      </a:pPr>
                      <a:r>
                        <a:rPr lang="en-US" sz="1050" dirty="0">
                          <a:latin typeface="Arial" pitchFamily="34" charset="0"/>
                          <a:ea typeface="Times New Roman"/>
                          <a:cs typeface="Arial" pitchFamily="34" charset="0"/>
                        </a:rPr>
                        <a:t>Introduction of Bag-Less Pre-Primary And Primary Classrooms. (30 schools)</a:t>
                      </a:r>
                    </a:p>
                    <a:p>
                      <a:pPr marL="0" marR="0" algn="just">
                        <a:lnSpc>
                          <a:spcPct val="115000"/>
                        </a:lnSpc>
                        <a:spcBef>
                          <a:spcPts val="0"/>
                        </a:spcBef>
                        <a:spcAft>
                          <a:spcPts val="0"/>
                        </a:spcAft>
                      </a:pPr>
                      <a:endParaRPr lang="en-US" sz="1050" dirty="0">
                        <a:latin typeface="Arial" pitchFamily="34" charset="0"/>
                        <a:ea typeface="Times New Roman"/>
                        <a:cs typeface="Arial" pitchFamily="34" charset="0"/>
                      </a:endParaRPr>
                    </a:p>
                  </a:txBody>
                  <a:tcPr marL="0" marR="0" marT="0" marB="0" anchor="ctr"/>
                </a:tc>
                <a:tc>
                  <a:txBody>
                    <a:bodyPr/>
                    <a:lstStyle/>
                    <a:p>
                      <a:pPr marL="0" marR="0" lvl="0" algn="just">
                        <a:lnSpc>
                          <a:spcPct val="114999"/>
                        </a:lnSpc>
                        <a:spcBef>
                          <a:spcPts val="0"/>
                        </a:spcBef>
                        <a:spcAft>
                          <a:spcPts val="0"/>
                        </a:spcAft>
                        <a:buNone/>
                      </a:pPr>
                      <a:r>
                        <a:rPr lang="en-US" sz="1050" dirty="0">
                          <a:latin typeface="Arial"/>
                          <a:ea typeface="Times New Roman"/>
                          <a:cs typeface="Arial"/>
                        </a:rPr>
                        <a:t>Tender opened and is under scrutiny Finance. Work is likely to be awarded by July, 2022 and shall be completed by December, 2022.</a:t>
                      </a:r>
                    </a:p>
                    <a:p>
                      <a:pPr marL="0" marR="0" lvl="0" algn="just">
                        <a:lnSpc>
                          <a:spcPct val="114999"/>
                        </a:lnSpc>
                        <a:spcBef>
                          <a:spcPts val="0"/>
                        </a:spcBef>
                        <a:spcAft>
                          <a:spcPts val="0"/>
                        </a:spcAft>
                        <a:buNone/>
                      </a:pPr>
                      <a:endParaRPr lang="en-US" sz="1050" dirty="0">
                        <a:latin typeface="Arial" pitchFamily="34" charset="0"/>
                        <a:ea typeface="Times New Roman"/>
                        <a:cs typeface="Arial" pitchFamily="34" charset="0"/>
                      </a:endParaRPr>
                    </a:p>
                  </a:txBody>
                  <a:tcPr marL="0" marR="0" marT="0" marB="0"/>
                </a:tc>
                <a:extLst>
                  <a:ext uri="{0D108BD9-81ED-4DB2-BD59-A6C34878D82A}">
                    <a16:rowId xmlns:a16="http://schemas.microsoft.com/office/drawing/2014/main" xmlns="" val="10007"/>
                  </a:ext>
                </a:extLst>
              </a:tr>
              <a:tr h="445685">
                <a:tc>
                  <a:txBody>
                    <a:bodyPr/>
                    <a:lstStyle/>
                    <a:p>
                      <a:pPr marL="0" marR="0" algn="just">
                        <a:lnSpc>
                          <a:spcPct val="115000"/>
                        </a:lnSpc>
                        <a:spcBef>
                          <a:spcPts val="0"/>
                        </a:spcBef>
                        <a:spcAft>
                          <a:spcPts val="0"/>
                        </a:spcAft>
                      </a:pPr>
                      <a:r>
                        <a:rPr lang="en-US" sz="1050" dirty="0">
                          <a:latin typeface="Arial"/>
                          <a:ea typeface="Times New Roman"/>
                          <a:cs typeface="Arial"/>
                        </a:rPr>
                        <a:t>Renovation and Development Works at NDMC, </a:t>
                      </a:r>
                      <a:r>
                        <a:rPr lang="en-US" sz="1050" dirty="0" err="1">
                          <a:latin typeface="Arial"/>
                          <a:ea typeface="Times New Roman"/>
                          <a:cs typeface="Arial"/>
                        </a:rPr>
                        <a:t>Palika</a:t>
                      </a:r>
                      <a:r>
                        <a:rPr lang="en-US" sz="1050" dirty="0">
                          <a:latin typeface="Arial"/>
                          <a:ea typeface="Times New Roman"/>
                          <a:cs typeface="Arial"/>
                        </a:rPr>
                        <a:t> Kendra Building: </a:t>
                      </a:r>
                      <a:r>
                        <a:rPr lang="en-US" sz="1050" dirty="0" err="1">
                          <a:latin typeface="Arial"/>
                          <a:ea typeface="Times New Roman"/>
                          <a:cs typeface="Arial"/>
                        </a:rPr>
                        <a:t>Palika</a:t>
                      </a:r>
                      <a:r>
                        <a:rPr lang="en-US" sz="1050" dirty="0">
                          <a:latin typeface="Arial"/>
                          <a:ea typeface="Times New Roman"/>
                          <a:cs typeface="Arial"/>
                        </a:rPr>
                        <a:t> Kendra Building is the headquarter of New Delhi Municipal Council. </a:t>
                      </a:r>
                    </a:p>
                    <a:p>
                      <a:pPr marL="0" marR="0" algn="just">
                        <a:lnSpc>
                          <a:spcPct val="115000"/>
                        </a:lnSpc>
                        <a:spcBef>
                          <a:spcPts val="0"/>
                        </a:spcBef>
                        <a:spcAft>
                          <a:spcPts val="0"/>
                        </a:spcAft>
                      </a:pPr>
                      <a:endParaRPr lang="en-US" sz="1050" dirty="0">
                        <a:latin typeface="Arial" pitchFamily="34" charset="0"/>
                        <a:ea typeface="Times New Roman"/>
                        <a:cs typeface="Arial" pitchFamily="34" charset="0"/>
                      </a:endParaRPr>
                    </a:p>
                  </a:txBody>
                  <a:tcPr marL="0" marR="0" marT="0" marB="0" anchor="ctr"/>
                </a:tc>
                <a:tc>
                  <a:txBody>
                    <a:bodyPr/>
                    <a:lstStyle/>
                    <a:p>
                      <a:pPr marL="0" marR="0" lvl="0" algn="just">
                        <a:lnSpc>
                          <a:spcPct val="114999"/>
                        </a:lnSpc>
                        <a:spcBef>
                          <a:spcPts val="0"/>
                        </a:spcBef>
                        <a:spcAft>
                          <a:spcPts val="0"/>
                        </a:spcAft>
                        <a:buNone/>
                      </a:pPr>
                      <a:r>
                        <a:rPr lang="en-US" sz="1050" dirty="0">
                          <a:latin typeface="Arial"/>
                          <a:ea typeface="Times New Roman"/>
                          <a:cs typeface="Arial"/>
                        </a:rPr>
                        <a:t>RFP is being re-called as no agency found eligible. As decided by TEC, RFP</a:t>
                      </a:r>
                      <a:r>
                        <a:rPr lang="en-US" sz="1050" baseline="0" dirty="0">
                          <a:latin typeface="Arial"/>
                          <a:ea typeface="Times New Roman"/>
                          <a:cs typeface="Arial"/>
                        </a:rPr>
                        <a:t> </a:t>
                      </a:r>
                      <a:r>
                        <a:rPr lang="en-US" sz="1050" dirty="0">
                          <a:latin typeface="Arial"/>
                          <a:ea typeface="Times New Roman"/>
                          <a:cs typeface="Arial"/>
                        </a:rPr>
                        <a:t>is being modified which is under process.  </a:t>
                      </a:r>
                      <a:endParaRPr lang="en-US" sz="1050" dirty="0">
                        <a:latin typeface="Arial" pitchFamily="34" charset="0"/>
                        <a:ea typeface="Times New Roman"/>
                        <a:cs typeface="Arial" pitchFamily="34" charset="0"/>
                      </a:endParaRPr>
                    </a:p>
                  </a:txBody>
                  <a:tcPr marL="0" marR="0" marT="0" marB="0"/>
                </a:tc>
                <a:extLst>
                  <a:ext uri="{0D108BD9-81ED-4DB2-BD59-A6C34878D82A}">
                    <a16:rowId xmlns:a16="http://schemas.microsoft.com/office/drawing/2014/main" xmlns="" val="10008"/>
                  </a:ext>
                </a:extLst>
              </a:tr>
              <a:tr h="445685">
                <a:tc>
                  <a:txBody>
                    <a:bodyPr/>
                    <a:lstStyle/>
                    <a:p>
                      <a:pPr marL="0" marR="0" algn="just">
                        <a:lnSpc>
                          <a:spcPct val="115000"/>
                        </a:lnSpc>
                        <a:spcBef>
                          <a:spcPts val="0"/>
                        </a:spcBef>
                        <a:spcAft>
                          <a:spcPts val="0"/>
                        </a:spcAft>
                      </a:pPr>
                      <a:r>
                        <a:rPr lang="en-US" sz="1050" dirty="0">
                          <a:latin typeface="Arial" pitchFamily="34" charset="0"/>
                          <a:ea typeface="Times New Roman"/>
                          <a:cs typeface="Arial" pitchFamily="34" charset="0"/>
                        </a:rPr>
                        <a:t>Redevelopment</a:t>
                      </a:r>
                      <a:r>
                        <a:rPr lang="en-US" sz="1050" baseline="0" dirty="0">
                          <a:latin typeface="Arial" pitchFamily="34" charset="0"/>
                          <a:ea typeface="Times New Roman"/>
                          <a:cs typeface="Arial" pitchFamily="34" charset="0"/>
                        </a:rPr>
                        <a:t> of School Complex of </a:t>
                      </a:r>
                      <a:r>
                        <a:rPr lang="en-US" sz="1050" baseline="0" dirty="0" err="1">
                          <a:latin typeface="Arial" pitchFamily="34" charset="0"/>
                          <a:ea typeface="Times New Roman"/>
                          <a:cs typeface="Arial" pitchFamily="34" charset="0"/>
                        </a:rPr>
                        <a:t>Lodhi</a:t>
                      </a:r>
                      <a:r>
                        <a:rPr lang="en-US" sz="1050" baseline="0" dirty="0">
                          <a:latin typeface="Arial" pitchFamily="34" charset="0"/>
                          <a:ea typeface="Times New Roman"/>
                          <a:cs typeface="Arial" pitchFamily="34" charset="0"/>
                        </a:rPr>
                        <a:t> Colony into the School of Excellence </a:t>
                      </a:r>
                    </a:p>
                    <a:p>
                      <a:pPr marL="0" marR="0" indent="0" algn="just" defTabSz="914400" rtl="0" eaLnBrk="1" fontAlgn="auto" latinLnBrk="0" hangingPunct="1">
                        <a:lnSpc>
                          <a:spcPct val="115000"/>
                        </a:lnSpc>
                        <a:spcBef>
                          <a:spcPts val="0"/>
                        </a:spcBef>
                        <a:spcAft>
                          <a:spcPts val="0"/>
                        </a:spcAft>
                        <a:buClrTx/>
                        <a:buSzTx/>
                        <a:buFontTx/>
                        <a:buNone/>
                        <a:tabLst/>
                        <a:defRPr/>
                      </a:pPr>
                      <a:r>
                        <a:rPr lang="en-US" sz="1050" b="0" kern="1200" baseline="0" dirty="0">
                          <a:solidFill>
                            <a:schemeClr val="dk1"/>
                          </a:solidFill>
                          <a:latin typeface="Arial"/>
                          <a:ea typeface="+mn-ea"/>
                          <a:cs typeface="Arial"/>
                        </a:rPr>
                        <a:t>The project has been approved with an outlay of Rs.97.92 </a:t>
                      </a:r>
                      <a:r>
                        <a:rPr lang="en-US" sz="1050" b="0" kern="1200" baseline="0" dirty="0" err="1">
                          <a:solidFill>
                            <a:schemeClr val="dk1"/>
                          </a:solidFill>
                          <a:latin typeface="Arial"/>
                          <a:ea typeface="+mn-ea"/>
                          <a:cs typeface="Arial"/>
                        </a:rPr>
                        <a:t>crores</a:t>
                      </a:r>
                      <a:r>
                        <a:rPr lang="en-US" sz="1050" b="0" kern="1200" baseline="0" dirty="0">
                          <a:solidFill>
                            <a:schemeClr val="dk1"/>
                          </a:solidFill>
                          <a:latin typeface="Arial"/>
                          <a:ea typeface="+mn-ea"/>
                          <a:cs typeface="Arial"/>
                        </a:rPr>
                        <a:t> and appointment of a consultant has been made. The project is now assessed to be commenced in FY 2022-23.</a:t>
                      </a:r>
                    </a:p>
                    <a:p>
                      <a:pPr marL="0" marR="0" indent="0" algn="just" defTabSz="914400" rtl="0" eaLnBrk="1" fontAlgn="auto" latinLnBrk="0" hangingPunct="1">
                        <a:lnSpc>
                          <a:spcPct val="115000"/>
                        </a:lnSpc>
                        <a:spcBef>
                          <a:spcPts val="0"/>
                        </a:spcBef>
                        <a:spcAft>
                          <a:spcPts val="0"/>
                        </a:spcAft>
                        <a:buClrTx/>
                        <a:buSzTx/>
                        <a:buFontTx/>
                        <a:buNone/>
                        <a:tabLst/>
                        <a:defRPr/>
                      </a:pPr>
                      <a:endParaRPr lang="en-US" sz="1050" baseline="0" dirty="0">
                        <a:latin typeface="Arial" pitchFamily="34" charset="0"/>
                        <a:ea typeface="Times New Roman"/>
                        <a:cs typeface="Arial" pitchFamily="34" charset="0"/>
                      </a:endParaRPr>
                    </a:p>
                    <a:p>
                      <a:pPr marL="0" marR="0" algn="just">
                        <a:lnSpc>
                          <a:spcPct val="115000"/>
                        </a:lnSpc>
                        <a:spcBef>
                          <a:spcPts val="0"/>
                        </a:spcBef>
                        <a:spcAft>
                          <a:spcPts val="0"/>
                        </a:spcAft>
                      </a:pPr>
                      <a:endParaRPr lang="en-US" sz="1050" baseline="0" dirty="0">
                        <a:latin typeface="Arial" pitchFamily="34" charset="0"/>
                        <a:ea typeface="Times New Roman"/>
                        <a:cs typeface="Arial" pitchFamily="34" charset="0"/>
                      </a:endParaRPr>
                    </a:p>
                    <a:p>
                      <a:pPr marL="0" marR="0" algn="just">
                        <a:lnSpc>
                          <a:spcPct val="115000"/>
                        </a:lnSpc>
                        <a:spcBef>
                          <a:spcPts val="0"/>
                        </a:spcBef>
                        <a:spcAft>
                          <a:spcPts val="0"/>
                        </a:spcAft>
                      </a:pPr>
                      <a:endParaRPr lang="en-US" sz="1050" dirty="0">
                        <a:latin typeface="Arial" pitchFamily="34" charset="0"/>
                        <a:ea typeface="Times New Roman"/>
                        <a:cs typeface="Arial" pitchFamily="34" charset="0"/>
                      </a:endParaRPr>
                    </a:p>
                  </a:txBody>
                  <a:tcPr marL="0" marR="0" marT="0" marB="0" anchor="ctr"/>
                </a:tc>
                <a:tc>
                  <a:txBody>
                    <a:bodyPr/>
                    <a:lstStyle/>
                    <a:p>
                      <a:pPr marL="0" marR="0" algn="just">
                        <a:lnSpc>
                          <a:spcPct val="115000"/>
                        </a:lnSpc>
                        <a:spcBef>
                          <a:spcPts val="0"/>
                        </a:spcBef>
                        <a:spcAft>
                          <a:spcPts val="0"/>
                        </a:spcAft>
                      </a:pPr>
                      <a:r>
                        <a:rPr lang="en-US" sz="1050" dirty="0">
                          <a:latin typeface="Arial" pitchFamily="34" charset="0"/>
                          <a:ea typeface="Times New Roman"/>
                          <a:cs typeface="Arial" pitchFamily="34" charset="0"/>
                        </a:rPr>
                        <a:t>AIP is under</a:t>
                      </a:r>
                      <a:r>
                        <a:rPr lang="en-US" sz="1050" baseline="0" dirty="0">
                          <a:latin typeface="Arial" pitchFamily="34" charset="0"/>
                          <a:ea typeface="Times New Roman"/>
                          <a:cs typeface="Arial" pitchFamily="34" charset="0"/>
                        </a:rPr>
                        <a:t> process.</a:t>
                      </a:r>
                      <a:endParaRPr lang="en-US" sz="1050" dirty="0">
                        <a:latin typeface="Arial" pitchFamily="34" charset="0"/>
                        <a:ea typeface="Times New Roman"/>
                        <a:cs typeface="Arial" pitchFamily="34" charset="0"/>
                      </a:endParaRPr>
                    </a:p>
                  </a:txBody>
                  <a:tcPr marL="0" marR="0" marT="0" marB="0"/>
                </a:tc>
                <a:extLst>
                  <a:ext uri="{0D108BD9-81ED-4DB2-BD59-A6C34878D82A}">
                    <a16:rowId xmlns:a16="http://schemas.microsoft.com/office/drawing/2014/main" xmlns="" val="10009"/>
                  </a:ext>
                </a:extLst>
              </a:tr>
              <a:tr h="445685">
                <a:tc>
                  <a:txBody>
                    <a:bodyPr/>
                    <a:lstStyle/>
                    <a:p>
                      <a:pPr marL="0" marR="0" algn="just">
                        <a:lnSpc>
                          <a:spcPct val="115000"/>
                        </a:lnSpc>
                        <a:spcBef>
                          <a:spcPts val="0"/>
                        </a:spcBef>
                        <a:spcAft>
                          <a:spcPts val="0"/>
                        </a:spcAft>
                      </a:pPr>
                      <a:r>
                        <a:rPr lang="en-US" sz="1050" dirty="0">
                          <a:latin typeface="Arial" pitchFamily="34" charset="0"/>
                          <a:ea typeface="Times New Roman"/>
                          <a:cs typeface="Arial" pitchFamily="34" charset="0"/>
                        </a:rPr>
                        <a:t>Construction of</a:t>
                      </a:r>
                      <a:r>
                        <a:rPr lang="en-US" sz="1050" baseline="0" dirty="0">
                          <a:latin typeface="Arial" pitchFamily="34" charset="0"/>
                          <a:ea typeface="Times New Roman"/>
                          <a:cs typeface="Arial" pitchFamily="34" charset="0"/>
                        </a:rPr>
                        <a:t> New Building for </a:t>
                      </a:r>
                      <a:r>
                        <a:rPr lang="en-US" sz="1050" baseline="0" dirty="0" err="1">
                          <a:latin typeface="Arial" pitchFamily="34" charset="0"/>
                          <a:ea typeface="Times New Roman"/>
                          <a:cs typeface="Arial" pitchFamily="34" charset="0"/>
                        </a:rPr>
                        <a:t>Atal</a:t>
                      </a:r>
                      <a:r>
                        <a:rPr lang="en-US" sz="1050" baseline="0" dirty="0">
                          <a:latin typeface="Arial" pitchFamily="34" charset="0"/>
                          <a:ea typeface="Times New Roman"/>
                          <a:cs typeface="Arial" pitchFamily="34" charset="0"/>
                        </a:rPr>
                        <a:t> </a:t>
                      </a:r>
                      <a:r>
                        <a:rPr lang="en-US" sz="1050" baseline="0" dirty="0" err="1">
                          <a:latin typeface="Arial" pitchFamily="34" charset="0"/>
                          <a:ea typeface="Times New Roman"/>
                          <a:cs typeface="Arial" pitchFamily="34" charset="0"/>
                        </a:rPr>
                        <a:t>Adarsh</a:t>
                      </a:r>
                      <a:r>
                        <a:rPr lang="en-US" sz="1050" baseline="0" dirty="0">
                          <a:latin typeface="Arial" pitchFamily="34" charset="0"/>
                          <a:ea typeface="Times New Roman"/>
                          <a:cs typeface="Arial" pitchFamily="34" charset="0"/>
                        </a:rPr>
                        <a:t> Bengali </a:t>
                      </a:r>
                      <a:r>
                        <a:rPr lang="en-US" sz="1050" baseline="0" dirty="0" err="1">
                          <a:latin typeface="Arial" pitchFamily="34" charset="0"/>
                          <a:ea typeface="Times New Roman"/>
                          <a:cs typeface="Arial" pitchFamily="34" charset="0"/>
                        </a:rPr>
                        <a:t>Balika</a:t>
                      </a:r>
                      <a:r>
                        <a:rPr lang="en-US" sz="1050" baseline="0" dirty="0">
                          <a:latin typeface="Arial" pitchFamily="34" charset="0"/>
                          <a:ea typeface="Times New Roman"/>
                          <a:cs typeface="Arial" pitchFamily="34" charset="0"/>
                        </a:rPr>
                        <a:t> </a:t>
                      </a:r>
                      <a:r>
                        <a:rPr lang="en-US" sz="1050" baseline="0" dirty="0" err="1">
                          <a:latin typeface="Arial" pitchFamily="34" charset="0"/>
                          <a:ea typeface="Times New Roman"/>
                          <a:cs typeface="Arial" pitchFamily="34" charset="0"/>
                        </a:rPr>
                        <a:t>Vidyalaya</a:t>
                      </a:r>
                      <a:r>
                        <a:rPr lang="en-US" sz="1050" baseline="0" dirty="0">
                          <a:latin typeface="Arial" pitchFamily="34" charset="0"/>
                          <a:ea typeface="Times New Roman"/>
                          <a:cs typeface="Arial" pitchFamily="34" charset="0"/>
                        </a:rPr>
                        <a:t>, </a:t>
                      </a:r>
                      <a:r>
                        <a:rPr lang="en-US" sz="1050" baseline="0" dirty="0" err="1">
                          <a:latin typeface="Arial" pitchFamily="34" charset="0"/>
                          <a:ea typeface="Times New Roman"/>
                          <a:cs typeface="Arial" pitchFamily="34" charset="0"/>
                        </a:rPr>
                        <a:t>Gole</a:t>
                      </a:r>
                      <a:r>
                        <a:rPr lang="en-US" sz="1050" baseline="0" dirty="0">
                          <a:latin typeface="Arial" pitchFamily="34" charset="0"/>
                          <a:ea typeface="Times New Roman"/>
                          <a:cs typeface="Arial" pitchFamily="34" charset="0"/>
                        </a:rPr>
                        <a:t> Market, New Delhi.</a:t>
                      </a:r>
                    </a:p>
                    <a:p>
                      <a:pPr marL="0" marR="0" algn="just">
                        <a:lnSpc>
                          <a:spcPct val="115000"/>
                        </a:lnSpc>
                        <a:spcBef>
                          <a:spcPts val="0"/>
                        </a:spcBef>
                        <a:spcAft>
                          <a:spcPts val="0"/>
                        </a:spcAft>
                      </a:pPr>
                      <a:endParaRPr lang="en-US" sz="1050" baseline="0" dirty="0">
                        <a:latin typeface="Arial" pitchFamily="34" charset="0"/>
                        <a:ea typeface="Times New Roman"/>
                        <a:cs typeface="Arial" pitchFamily="34" charset="0"/>
                      </a:endParaRPr>
                    </a:p>
                    <a:p>
                      <a:pPr marL="0" marR="0" algn="just">
                        <a:lnSpc>
                          <a:spcPct val="115000"/>
                        </a:lnSpc>
                        <a:spcBef>
                          <a:spcPts val="0"/>
                        </a:spcBef>
                        <a:spcAft>
                          <a:spcPts val="0"/>
                        </a:spcAft>
                      </a:pPr>
                      <a:endParaRPr lang="en-US" sz="1050" baseline="0" dirty="0">
                        <a:latin typeface="Arial" pitchFamily="34" charset="0"/>
                        <a:ea typeface="Times New Roman"/>
                        <a:cs typeface="Arial" pitchFamily="34" charset="0"/>
                      </a:endParaRPr>
                    </a:p>
                    <a:p>
                      <a:pPr marL="0" marR="0" algn="just">
                        <a:lnSpc>
                          <a:spcPct val="115000"/>
                        </a:lnSpc>
                        <a:spcBef>
                          <a:spcPts val="0"/>
                        </a:spcBef>
                        <a:spcAft>
                          <a:spcPts val="0"/>
                        </a:spcAft>
                      </a:pPr>
                      <a:endParaRPr lang="en-US" sz="1050" baseline="0" dirty="0">
                        <a:latin typeface="Arial" pitchFamily="34" charset="0"/>
                        <a:ea typeface="Times New Roman"/>
                        <a:cs typeface="Arial" pitchFamily="34" charset="0"/>
                      </a:endParaRPr>
                    </a:p>
                    <a:p>
                      <a:pPr marL="0" marR="0" algn="just">
                        <a:lnSpc>
                          <a:spcPct val="115000"/>
                        </a:lnSpc>
                        <a:spcBef>
                          <a:spcPts val="0"/>
                        </a:spcBef>
                        <a:spcAft>
                          <a:spcPts val="0"/>
                        </a:spcAft>
                      </a:pPr>
                      <a:endParaRPr lang="en-US" sz="1050" dirty="0">
                        <a:latin typeface="Arial" pitchFamily="34" charset="0"/>
                        <a:ea typeface="Times New Roman"/>
                        <a:cs typeface="Arial" pitchFamily="34" charset="0"/>
                      </a:endParaRPr>
                    </a:p>
                  </a:txBody>
                  <a:tcPr marL="0" marR="0" marT="0" marB="0" anchor="ctr"/>
                </a:tc>
                <a:tc>
                  <a:txBody>
                    <a:bodyPr/>
                    <a:lstStyle/>
                    <a:p>
                      <a:pPr marL="0" marR="0" algn="just">
                        <a:lnSpc>
                          <a:spcPct val="115000"/>
                        </a:lnSpc>
                        <a:spcBef>
                          <a:spcPts val="0"/>
                        </a:spcBef>
                        <a:spcAft>
                          <a:spcPts val="0"/>
                        </a:spcAft>
                      </a:pPr>
                      <a:r>
                        <a:rPr lang="en-US" sz="1050" dirty="0">
                          <a:latin typeface="Arial" pitchFamily="34" charset="0"/>
                          <a:ea typeface="Times New Roman"/>
                          <a:cs typeface="Arial" pitchFamily="34" charset="0"/>
                        </a:rPr>
                        <a:t>The Architectural</a:t>
                      </a:r>
                      <a:r>
                        <a:rPr lang="en-US" sz="1050" baseline="0" dirty="0">
                          <a:latin typeface="Arial" pitchFamily="34" charset="0"/>
                          <a:ea typeface="Times New Roman"/>
                          <a:cs typeface="Arial" pitchFamily="34" charset="0"/>
                        </a:rPr>
                        <a:t> drawing are under finalization. </a:t>
                      </a:r>
                    </a:p>
                    <a:p>
                      <a:pPr marL="0" marR="0" algn="just">
                        <a:lnSpc>
                          <a:spcPct val="115000"/>
                        </a:lnSpc>
                        <a:spcBef>
                          <a:spcPts val="0"/>
                        </a:spcBef>
                        <a:spcAft>
                          <a:spcPts val="0"/>
                        </a:spcAft>
                      </a:pPr>
                      <a:endParaRPr lang="en-US" sz="1050" dirty="0">
                        <a:latin typeface="Arial" pitchFamily="34" charset="0"/>
                        <a:ea typeface="Times New Roman"/>
                        <a:cs typeface="Arial" pitchFamily="34" charset="0"/>
                      </a:endParaRPr>
                    </a:p>
                  </a:txBody>
                  <a:tcPr marL="0" marR="0" marT="0" marB="0"/>
                </a:tc>
                <a:extLst>
                  <a:ext uri="{0D108BD9-81ED-4DB2-BD59-A6C34878D82A}">
                    <a16:rowId xmlns:a16="http://schemas.microsoft.com/office/drawing/2014/main" xmlns="" val="10010"/>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66646" y="289289"/>
          <a:ext cx="11930146" cy="3996967"/>
        </p:xfrm>
        <a:graphic>
          <a:graphicData uri="http://schemas.openxmlformats.org/drawingml/2006/table">
            <a:tbl>
              <a:tblPr firstRow="1" bandRow="1">
                <a:tableStyleId>{5C22544A-7EE6-4342-B048-85BDC9FD1C3A}</a:tableStyleId>
              </a:tblPr>
              <a:tblGrid>
                <a:gridCol w="6868871">
                  <a:extLst>
                    <a:ext uri="{9D8B030D-6E8A-4147-A177-3AD203B41FA5}">
                      <a16:colId xmlns:a16="http://schemas.microsoft.com/office/drawing/2014/main" xmlns="" val="20000"/>
                    </a:ext>
                  </a:extLst>
                </a:gridCol>
                <a:gridCol w="5061275">
                  <a:extLst>
                    <a:ext uri="{9D8B030D-6E8A-4147-A177-3AD203B41FA5}">
                      <a16:colId xmlns:a16="http://schemas.microsoft.com/office/drawing/2014/main" xmlns="" val="20001"/>
                    </a:ext>
                  </a:extLst>
                </a:gridCol>
              </a:tblGrid>
              <a:tr h="584222">
                <a:tc>
                  <a:txBody>
                    <a:bodyPr/>
                    <a:lstStyle/>
                    <a:p>
                      <a:pPr marL="0" marR="0" algn="just">
                        <a:lnSpc>
                          <a:spcPct val="115000"/>
                        </a:lnSpc>
                        <a:spcBef>
                          <a:spcPts val="0"/>
                        </a:spcBef>
                        <a:spcAft>
                          <a:spcPts val="0"/>
                        </a:spcAft>
                      </a:pPr>
                      <a:r>
                        <a:rPr lang="en-US" sz="1200" b="1" dirty="0">
                          <a:latin typeface="Arial" pitchFamily="34" charset="0"/>
                          <a:ea typeface="Times New Roman"/>
                          <a:cs typeface="Arial" pitchFamily="34" charset="0"/>
                        </a:rPr>
                        <a:t>NAME OF SCHEME ANNOUNCED  IN THE BUDGET SPEECH 2022-23</a:t>
                      </a:r>
                    </a:p>
                    <a:p>
                      <a:pPr marL="0" marR="0" algn="just">
                        <a:lnSpc>
                          <a:spcPct val="115000"/>
                        </a:lnSpc>
                        <a:spcBef>
                          <a:spcPts val="0"/>
                        </a:spcBef>
                        <a:spcAft>
                          <a:spcPts val="0"/>
                        </a:spcAft>
                      </a:pPr>
                      <a:endParaRPr lang="en-US" sz="1200" b="1" dirty="0">
                        <a:latin typeface="Arial" pitchFamily="34" charset="0"/>
                        <a:ea typeface="Times New Roman"/>
                        <a:cs typeface="Arial" pitchFamily="34" charset="0"/>
                      </a:endParaRPr>
                    </a:p>
                  </a:txBody>
                  <a:tcPr marL="0" marR="0" marT="0" marB="0" anchor="ctr"/>
                </a:tc>
                <a:tc>
                  <a:txBody>
                    <a:bodyPr/>
                    <a:lstStyle/>
                    <a:p>
                      <a:pPr marL="0" marR="0" algn="ctr">
                        <a:lnSpc>
                          <a:spcPct val="115000"/>
                        </a:lnSpc>
                        <a:spcBef>
                          <a:spcPts val="0"/>
                        </a:spcBef>
                        <a:spcAft>
                          <a:spcPts val="0"/>
                        </a:spcAft>
                      </a:pPr>
                      <a:r>
                        <a:rPr lang="en-US" sz="1200" b="1" dirty="0">
                          <a:latin typeface="Arial" pitchFamily="34" charset="0"/>
                          <a:ea typeface="Times New Roman"/>
                          <a:cs typeface="Arial" pitchFamily="34" charset="0"/>
                        </a:rPr>
                        <a:t>STATUS</a:t>
                      </a:r>
                      <a:endParaRPr lang="en-US" sz="1200" dirty="0">
                        <a:latin typeface="Arial" pitchFamily="34" charset="0"/>
                        <a:ea typeface="Times New Roman"/>
                        <a:cs typeface="Arial" pitchFamily="34" charset="0"/>
                      </a:endParaRPr>
                    </a:p>
                  </a:txBody>
                  <a:tcPr marL="0" marR="0" marT="0" marB="0"/>
                </a:tc>
                <a:extLst>
                  <a:ext uri="{0D108BD9-81ED-4DB2-BD59-A6C34878D82A}">
                    <a16:rowId xmlns:a16="http://schemas.microsoft.com/office/drawing/2014/main" xmlns="" val="10000"/>
                  </a:ext>
                </a:extLst>
              </a:tr>
              <a:tr h="1130265">
                <a:tc>
                  <a:txBody>
                    <a:bodyPr/>
                    <a:lstStyle/>
                    <a:p>
                      <a:pPr marL="0" marR="0" algn="just">
                        <a:lnSpc>
                          <a:spcPct val="115000"/>
                        </a:lnSpc>
                        <a:spcBef>
                          <a:spcPts val="0"/>
                        </a:spcBef>
                        <a:spcAft>
                          <a:spcPts val="0"/>
                        </a:spcAft>
                      </a:pPr>
                      <a:r>
                        <a:rPr lang="en-US" sz="1050" dirty="0">
                          <a:latin typeface="Arial" pitchFamily="34" charset="0"/>
                          <a:ea typeface="Times New Roman"/>
                          <a:cs typeface="Arial" pitchFamily="34" charset="0"/>
                        </a:rPr>
                        <a:t>Construction of 28 Nos. Type-3 flats at </a:t>
                      </a:r>
                      <a:r>
                        <a:rPr lang="en-US" sz="1050" dirty="0" err="1">
                          <a:latin typeface="Arial" pitchFamily="34" charset="0"/>
                          <a:ea typeface="Times New Roman"/>
                          <a:cs typeface="Arial" pitchFamily="34" charset="0"/>
                        </a:rPr>
                        <a:t>Bapu</a:t>
                      </a:r>
                      <a:r>
                        <a:rPr lang="en-US" sz="1050" dirty="0">
                          <a:latin typeface="Arial" pitchFamily="34" charset="0"/>
                          <a:ea typeface="Times New Roman"/>
                          <a:cs typeface="Arial" pitchFamily="34" charset="0"/>
                        </a:rPr>
                        <a:t> </a:t>
                      </a:r>
                      <a:r>
                        <a:rPr lang="en-US" sz="1050" dirty="0" err="1">
                          <a:latin typeface="Arial" pitchFamily="34" charset="0"/>
                          <a:ea typeface="Times New Roman"/>
                          <a:cs typeface="Arial" pitchFamily="34" charset="0"/>
                        </a:rPr>
                        <a:t>Dham</a:t>
                      </a:r>
                      <a:r>
                        <a:rPr lang="en-US" sz="1050" dirty="0">
                          <a:latin typeface="Arial" pitchFamily="34" charset="0"/>
                          <a:ea typeface="Times New Roman"/>
                          <a:cs typeface="Arial" pitchFamily="34" charset="0"/>
                        </a:rPr>
                        <a:t>,</a:t>
                      </a:r>
                      <a:r>
                        <a:rPr lang="en-US" sz="1050" baseline="0" dirty="0">
                          <a:latin typeface="Arial" pitchFamily="34" charset="0"/>
                          <a:ea typeface="Times New Roman"/>
                          <a:cs typeface="Arial" pitchFamily="34" charset="0"/>
                        </a:rPr>
                        <a:t> New Delhi.</a:t>
                      </a:r>
                    </a:p>
                    <a:p>
                      <a:pPr marL="0" marR="0" algn="just">
                        <a:lnSpc>
                          <a:spcPct val="115000"/>
                        </a:lnSpc>
                        <a:spcBef>
                          <a:spcPts val="0"/>
                        </a:spcBef>
                        <a:spcAft>
                          <a:spcPts val="0"/>
                        </a:spcAft>
                      </a:pPr>
                      <a:endParaRPr lang="en-US" sz="1050" baseline="0" dirty="0">
                        <a:latin typeface="Arial" pitchFamily="34" charset="0"/>
                        <a:ea typeface="Times New Roman"/>
                        <a:cs typeface="Arial" pitchFamily="34" charset="0"/>
                      </a:endParaRPr>
                    </a:p>
                    <a:p>
                      <a:pPr marL="0" marR="0" algn="just">
                        <a:lnSpc>
                          <a:spcPct val="115000"/>
                        </a:lnSpc>
                        <a:spcBef>
                          <a:spcPts val="0"/>
                        </a:spcBef>
                        <a:spcAft>
                          <a:spcPts val="0"/>
                        </a:spcAft>
                      </a:pPr>
                      <a:endParaRPr lang="en-US" sz="1050" baseline="0" dirty="0">
                        <a:latin typeface="Arial" pitchFamily="34" charset="0"/>
                        <a:ea typeface="Times New Roman"/>
                        <a:cs typeface="Arial" pitchFamily="34" charset="0"/>
                      </a:endParaRPr>
                    </a:p>
                    <a:p>
                      <a:pPr marL="0" marR="0" algn="just">
                        <a:lnSpc>
                          <a:spcPct val="115000"/>
                        </a:lnSpc>
                        <a:spcBef>
                          <a:spcPts val="0"/>
                        </a:spcBef>
                        <a:spcAft>
                          <a:spcPts val="0"/>
                        </a:spcAft>
                      </a:pPr>
                      <a:endParaRPr lang="en-US" sz="1050" baseline="0" dirty="0">
                        <a:latin typeface="Arial" pitchFamily="34" charset="0"/>
                        <a:ea typeface="Times New Roman"/>
                        <a:cs typeface="Arial" pitchFamily="34" charset="0"/>
                      </a:endParaRPr>
                    </a:p>
                    <a:p>
                      <a:pPr marL="0" marR="0" algn="just">
                        <a:lnSpc>
                          <a:spcPct val="115000"/>
                        </a:lnSpc>
                        <a:spcBef>
                          <a:spcPts val="0"/>
                        </a:spcBef>
                        <a:spcAft>
                          <a:spcPts val="0"/>
                        </a:spcAft>
                      </a:pPr>
                      <a:endParaRPr lang="en-US" sz="1050" baseline="0" dirty="0">
                        <a:latin typeface="Arial" pitchFamily="34" charset="0"/>
                        <a:ea typeface="Times New Roman"/>
                        <a:cs typeface="Arial" pitchFamily="34" charset="0"/>
                      </a:endParaRPr>
                    </a:p>
                    <a:p>
                      <a:pPr marL="0" marR="0" algn="just">
                        <a:lnSpc>
                          <a:spcPct val="115000"/>
                        </a:lnSpc>
                        <a:spcBef>
                          <a:spcPts val="0"/>
                        </a:spcBef>
                        <a:spcAft>
                          <a:spcPts val="0"/>
                        </a:spcAft>
                      </a:pPr>
                      <a:endParaRPr lang="en-US" sz="1050" dirty="0">
                        <a:latin typeface="Arial" pitchFamily="34" charset="0"/>
                        <a:ea typeface="Times New Roman"/>
                        <a:cs typeface="Arial" pitchFamily="34" charset="0"/>
                      </a:endParaRPr>
                    </a:p>
                  </a:txBody>
                  <a:tcPr marL="0" marR="0" marT="0" marB="0" anchor="ctr"/>
                </a:tc>
                <a:tc>
                  <a:txBody>
                    <a:bodyPr/>
                    <a:lstStyle/>
                    <a:p>
                      <a:pPr marL="228600" marR="0" indent="-228600" algn="just">
                        <a:lnSpc>
                          <a:spcPct val="115000"/>
                        </a:lnSpc>
                        <a:spcBef>
                          <a:spcPts val="0"/>
                        </a:spcBef>
                        <a:spcAft>
                          <a:spcPts val="0"/>
                        </a:spcAft>
                        <a:buAutoNum type="arabicPeriod"/>
                      </a:pPr>
                      <a:r>
                        <a:rPr lang="en-US" sz="1050" dirty="0">
                          <a:solidFill>
                            <a:srgbClr val="000000"/>
                          </a:solidFill>
                          <a:latin typeface="Arial"/>
                          <a:ea typeface="Times New Roman"/>
                          <a:cs typeface="Arial"/>
                        </a:rPr>
                        <a:t>Structural</a:t>
                      </a:r>
                      <a:r>
                        <a:rPr lang="en-US" sz="1050" baseline="0" dirty="0">
                          <a:solidFill>
                            <a:srgbClr val="000000"/>
                          </a:solidFill>
                          <a:latin typeface="Arial"/>
                          <a:ea typeface="Times New Roman"/>
                          <a:cs typeface="Arial"/>
                        </a:rPr>
                        <a:t> drawings have been issued by design division for preparation of DE. </a:t>
                      </a:r>
                    </a:p>
                    <a:p>
                      <a:pPr marL="228600" marR="0" indent="-228600" algn="just">
                        <a:lnSpc>
                          <a:spcPct val="115000"/>
                        </a:lnSpc>
                        <a:spcBef>
                          <a:spcPts val="0"/>
                        </a:spcBef>
                        <a:spcAft>
                          <a:spcPts val="0"/>
                        </a:spcAft>
                        <a:buAutoNum type="arabicPeriod"/>
                      </a:pPr>
                      <a:r>
                        <a:rPr lang="en-IN" sz="1050" baseline="0" dirty="0">
                          <a:solidFill>
                            <a:srgbClr val="000000"/>
                          </a:solidFill>
                          <a:latin typeface="Arial"/>
                          <a:ea typeface="Times New Roman"/>
                          <a:cs typeface="Arial"/>
                        </a:rPr>
                        <a:t>Statuary approvals are awaited from Architect Department.</a:t>
                      </a:r>
                    </a:p>
                    <a:p>
                      <a:pPr marL="228600" marR="0" indent="-228600" algn="just">
                        <a:lnSpc>
                          <a:spcPct val="115000"/>
                        </a:lnSpc>
                        <a:spcBef>
                          <a:spcPts val="0"/>
                        </a:spcBef>
                        <a:spcAft>
                          <a:spcPts val="0"/>
                        </a:spcAft>
                        <a:buAutoNum type="arabicPeriod"/>
                      </a:pPr>
                      <a:r>
                        <a:rPr lang="en-IN" sz="1050" baseline="0" dirty="0">
                          <a:solidFill>
                            <a:srgbClr val="000000"/>
                          </a:solidFill>
                          <a:latin typeface="Arial"/>
                          <a:ea typeface="Times New Roman"/>
                          <a:cs typeface="Arial"/>
                        </a:rPr>
                        <a:t>Case for revised A/A &amp; E/S is under process. The case is submitted for obtaining approval of the Chairman, NDMC for withdrawal the </a:t>
                      </a:r>
                      <a:r>
                        <a:rPr lang="en-IN" sz="1050" baseline="0" dirty="0">
                          <a:solidFill>
                            <a:srgbClr val="000000"/>
                          </a:solidFill>
                          <a:latin typeface="+mn-lt"/>
                          <a:ea typeface="Times New Roman"/>
                          <a:cs typeface="Arial"/>
                        </a:rPr>
                        <a:t>agenda of A/A &amp; E/S of the PE amounting to Rs.25,99,77,000/- which was to be placed in coming Council meeting due to some changes in the agenda</a:t>
                      </a:r>
                      <a:r>
                        <a:rPr lang="en-IN" sz="1050" baseline="0" dirty="0">
                          <a:solidFill>
                            <a:srgbClr val="000000"/>
                          </a:solidFill>
                          <a:latin typeface="Arial"/>
                          <a:ea typeface="Times New Roman"/>
                          <a:cs typeface="Arial"/>
                        </a:rPr>
                        <a:t>.</a:t>
                      </a:r>
                      <a:endParaRPr lang="en-US" sz="1050" dirty="0">
                        <a:latin typeface="Arial" pitchFamily="34" charset="0"/>
                        <a:ea typeface="Times New Roman"/>
                        <a:cs typeface="Arial" pitchFamily="34" charset="0"/>
                      </a:endParaRPr>
                    </a:p>
                  </a:txBody>
                  <a:tcPr marL="0" marR="0" marT="0" marB="0"/>
                </a:tc>
                <a:extLst>
                  <a:ext uri="{0D108BD9-81ED-4DB2-BD59-A6C34878D82A}">
                    <a16:rowId xmlns:a16="http://schemas.microsoft.com/office/drawing/2014/main" xmlns="" val="10001"/>
                  </a:ext>
                </a:extLst>
              </a:tr>
              <a:tr h="672074">
                <a:tc>
                  <a:txBody>
                    <a:bodyPr/>
                    <a:lstStyle/>
                    <a:p>
                      <a:pPr marL="0" marR="0" algn="just">
                        <a:lnSpc>
                          <a:spcPct val="115000"/>
                        </a:lnSpc>
                        <a:spcBef>
                          <a:spcPts val="0"/>
                        </a:spcBef>
                        <a:spcAft>
                          <a:spcPts val="1000"/>
                        </a:spcAft>
                      </a:pPr>
                      <a:r>
                        <a:rPr lang="en-US" sz="1050" b="0" dirty="0">
                          <a:solidFill>
                            <a:srgbClr val="000000"/>
                          </a:solidFill>
                          <a:latin typeface="Arial" pitchFamily="34" charset="0"/>
                          <a:ea typeface="Times New Roman"/>
                          <a:cs typeface="Arial" pitchFamily="34" charset="0"/>
                        </a:rPr>
                        <a:t>Up-gradation/ renovation of Canteen Ground Floor, </a:t>
                      </a:r>
                      <a:r>
                        <a:rPr lang="en-US" sz="1050" b="0" dirty="0" err="1">
                          <a:solidFill>
                            <a:srgbClr val="000000"/>
                          </a:solidFill>
                          <a:latin typeface="Arial" pitchFamily="34" charset="0"/>
                          <a:ea typeface="Times New Roman"/>
                          <a:cs typeface="Arial" pitchFamily="34" charset="0"/>
                        </a:rPr>
                        <a:t>Palika</a:t>
                      </a:r>
                      <a:r>
                        <a:rPr lang="en-US" sz="1050" b="0" dirty="0">
                          <a:solidFill>
                            <a:srgbClr val="000000"/>
                          </a:solidFill>
                          <a:latin typeface="Arial" pitchFamily="34" charset="0"/>
                          <a:ea typeface="Times New Roman"/>
                          <a:cs typeface="Arial" pitchFamily="34" charset="0"/>
                        </a:rPr>
                        <a:t> Kendra Building, New Delhi</a:t>
                      </a:r>
                      <a:endParaRPr lang="en-US" sz="1050" b="0" dirty="0">
                        <a:latin typeface="Arial" pitchFamily="34" charset="0"/>
                        <a:ea typeface="Times New Roman"/>
                        <a:cs typeface="Arial" pitchFamily="34" charset="0"/>
                      </a:endParaRPr>
                    </a:p>
                  </a:txBody>
                  <a:tcPr marT="0" marB="0"/>
                </a:tc>
                <a:tc>
                  <a:txBody>
                    <a:bodyPr/>
                    <a:lstStyle/>
                    <a:p>
                      <a:pPr marL="0" marR="0" algn="just">
                        <a:lnSpc>
                          <a:spcPct val="115000"/>
                        </a:lnSpc>
                        <a:spcBef>
                          <a:spcPts val="0"/>
                        </a:spcBef>
                        <a:spcAft>
                          <a:spcPts val="1000"/>
                        </a:spcAft>
                      </a:pPr>
                      <a:r>
                        <a:rPr lang="en-US" sz="1050" b="0" dirty="0">
                          <a:solidFill>
                            <a:srgbClr val="000000"/>
                          </a:solidFill>
                          <a:latin typeface="Arial" pitchFamily="34" charset="0"/>
                          <a:ea typeface="Times New Roman"/>
                          <a:cs typeface="Arial" pitchFamily="34" charset="0"/>
                        </a:rPr>
                        <a:t>Preliminary Estimate amounting to Rs.49.00 </a:t>
                      </a:r>
                      <a:r>
                        <a:rPr lang="en-US" sz="1050" b="0" dirty="0" err="1">
                          <a:solidFill>
                            <a:srgbClr val="000000"/>
                          </a:solidFill>
                          <a:latin typeface="Arial" pitchFamily="34" charset="0"/>
                          <a:ea typeface="Times New Roman"/>
                          <a:cs typeface="Arial" pitchFamily="34" charset="0"/>
                        </a:rPr>
                        <a:t>lacs</a:t>
                      </a:r>
                      <a:r>
                        <a:rPr lang="en-US" sz="1050" b="0" dirty="0">
                          <a:solidFill>
                            <a:srgbClr val="000000"/>
                          </a:solidFill>
                          <a:latin typeface="Arial" pitchFamily="34" charset="0"/>
                          <a:ea typeface="Times New Roman"/>
                          <a:cs typeface="Arial" pitchFamily="34" charset="0"/>
                        </a:rPr>
                        <a:t> has been accorded</a:t>
                      </a:r>
                      <a:r>
                        <a:rPr lang="en-US" sz="1050" b="0" baseline="0" dirty="0">
                          <a:solidFill>
                            <a:srgbClr val="000000"/>
                          </a:solidFill>
                          <a:latin typeface="Arial" pitchFamily="34" charset="0"/>
                          <a:ea typeface="Times New Roman"/>
                          <a:cs typeface="Arial" pitchFamily="34" charset="0"/>
                        </a:rPr>
                        <a:t> by the competent authority. DE/ NIT is under process. </a:t>
                      </a:r>
                      <a:endParaRPr lang="en-US" sz="1050" b="0" dirty="0">
                        <a:latin typeface="Arial" pitchFamily="34" charset="0"/>
                        <a:ea typeface="Times New Roman"/>
                        <a:cs typeface="Arial" pitchFamily="34" charset="0"/>
                      </a:endParaRPr>
                    </a:p>
                  </a:txBody>
                  <a:tcPr marT="0" marB="0"/>
                </a:tc>
                <a:extLst>
                  <a:ext uri="{0D108BD9-81ED-4DB2-BD59-A6C34878D82A}">
                    <a16:rowId xmlns:a16="http://schemas.microsoft.com/office/drawing/2014/main" xmlns="" val="10002"/>
                  </a:ext>
                </a:extLst>
              </a:tr>
              <a:tr h="672074">
                <a:tc>
                  <a:txBody>
                    <a:bodyPr/>
                    <a:lstStyle/>
                    <a:p>
                      <a:pPr marL="0" marR="0" algn="just">
                        <a:lnSpc>
                          <a:spcPct val="115000"/>
                        </a:lnSpc>
                        <a:spcBef>
                          <a:spcPts val="0"/>
                        </a:spcBef>
                        <a:spcAft>
                          <a:spcPts val="1000"/>
                        </a:spcAft>
                      </a:pPr>
                      <a:r>
                        <a:rPr lang="en-US" sz="1050" b="0" dirty="0">
                          <a:solidFill>
                            <a:srgbClr val="000000"/>
                          </a:solidFill>
                          <a:latin typeface="Arial" pitchFamily="34" charset="0"/>
                          <a:ea typeface="Times New Roman"/>
                          <a:cs typeface="Arial" pitchFamily="34" charset="0"/>
                        </a:rPr>
                        <a:t>Renovation work at Vice chairperson  &amp; Members Room at 3rd floor  </a:t>
                      </a:r>
                      <a:r>
                        <a:rPr lang="en-US" sz="1050" b="0" dirty="0" err="1">
                          <a:solidFill>
                            <a:srgbClr val="000000"/>
                          </a:solidFill>
                          <a:latin typeface="Arial" pitchFamily="34" charset="0"/>
                          <a:ea typeface="Times New Roman"/>
                          <a:cs typeface="Arial" pitchFamily="34" charset="0"/>
                        </a:rPr>
                        <a:t>Palika</a:t>
                      </a:r>
                      <a:r>
                        <a:rPr lang="en-US" sz="1050" b="0" dirty="0">
                          <a:solidFill>
                            <a:srgbClr val="000000"/>
                          </a:solidFill>
                          <a:latin typeface="Arial" pitchFamily="34" charset="0"/>
                          <a:ea typeface="Times New Roman"/>
                          <a:cs typeface="Arial" pitchFamily="34" charset="0"/>
                        </a:rPr>
                        <a:t> Kendra Building.</a:t>
                      </a:r>
                      <a:endParaRPr lang="en-US" sz="1050" b="0" dirty="0">
                        <a:latin typeface="Arial" pitchFamily="34" charset="0"/>
                        <a:ea typeface="Times New Roman"/>
                        <a:cs typeface="Arial" pitchFamily="34" charset="0"/>
                      </a:endParaRPr>
                    </a:p>
                  </a:txBody>
                  <a:tcPr marT="0" marB="0"/>
                </a:tc>
                <a:tc>
                  <a:txBody>
                    <a:bodyPr/>
                    <a:lstStyle/>
                    <a:p>
                      <a:pPr marL="0" marR="0" algn="just">
                        <a:lnSpc>
                          <a:spcPct val="115000"/>
                        </a:lnSpc>
                        <a:spcBef>
                          <a:spcPts val="0"/>
                        </a:spcBef>
                        <a:spcAft>
                          <a:spcPts val="1000"/>
                        </a:spcAft>
                      </a:pPr>
                      <a:r>
                        <a:rPr lang="en-US" sz="1050" b="0" dirty="0">
                          <a:solidFill>
                            <a:srgbClr val="000000"/>
                          </a:solidFill>
                          <a:latin typeface="Arial" pitchFamily="34" charset="0"/>
                          <a:ea typeface="Times New Roman"/>
                          <a:cs typeface="Arial" pitchFamily="34" charset="0"/>
                        </a:rPr>
                        <a:t>Work awarded. Revised drawings have been received</a:t>
                      </a:r>
                      <a:r>
                        <a:rPr lang="en-US" sz="1050" b="0" baseline="0" dirty="0">
                          <a:solidFill>
                            <a:srgbClr val="000000"/>
                          </a:solidFill>
                          <a:latin typeface="Arial" pitchFamily="34" charset="0"/>
                          <a:ea typeface="Times New Roman"/>
                          <a:cs typeface="Arial" pitchFamily="34" charset="0"/>
                        </a:rPr>
                        <a:t> from </a:t>
                      </a:r>
                      <a:r>
                        <a:rPr lang="en-US" sz="1050" b="0" dirty="0">
                          <a:solidFill>
                            <a:srgbClr val="000000"/>
                          </a:solidFill>
                          <a:latin typeface="Arial" pitchFamily="34" charset="0"/>
                          <a:ea typeface="Times New Roman"/>
                          <a:cs typeface="Arial" pitchFamily="34" charset="0"/>
                        </a:rPr>
                        <a:t>Architect Department recently. Work is being started. </a:t>
                      </a:r>
                      <a:endParaRPr lang="en-US" sz="1050" b="0" dirty="0">
                        <a:latin typeface="Arial" pitchFamily="34" charset="0"/>
                        <a:ea typeface="Times New Roman"/>
                        <a:cs typeface="Arial" pitchFamily="34" charset="0"/>
                      </a:endParaRPr>
                    </a:p>
                  </a:txBody>
                  <a:tcPr marT="0" marB="0"/>
                </a:tc>
                <a:extLst>
                  <a:ext uri="{0D108BD9-81ED-4DB2-BD59-A6C34878D82A}">
                    <a16:rowId xmlns:a16="http://schemas.microsoft.com/office/drawing/2014/main" xmlns="" val="10003"/>
                  </a:ext>
                </a:extLst>
              </a:tr>
              <a:tr h="469166">
                <a:tc>
                  <a:txBody>
                    <a:bodyPr/>
                    <a:lstStyle/>
                    <a:p>
                      <a:pPr marL="0" marR="0" algn="just">
                        <a:lnSpc>
                          <a:spcPct val="115000"/>
                        </a:lnSpc>
                        <a:spcBef>
                          <a:spcPts val="0"/>
                        </a:spcBef>
                        <a:spcAft>
                          <a:spcPts val="0"/>
                        </a:spcAft>
                      </a:pPr>
                      <a:r>
                        <a:rPr lang="en-US" sz="1050" b="0" dirty="0">
                          <a:latin typeface="Arial" pitchFamily="34" charset="0"/>
                          <a:ea typeface="Times New Roman"/>
                          <a:cs typeface="Arial" pitchFamily="34" charset="0"/>
                        </a:rPr>
                        <a:t>Appointment of consultant for comprehensive renovation work at Convention Centre, NDCC Phase-II, New Delhi.</a:t>
                      </a:r>
                    </a:p>
                  </a:txBody>
                  <a:tcPr marT="0" marB="0"/>
                </a:tc>
                <a:tc>
                  <a:txBody>
                    <a:bodyPr/>
                    <a:lstStyle/>
                    <a:p>
                      <a:pPr marL="0" marR="0" algn="just">
                        <a:lnSpc>
                          <a:spcPct val="115000"/>
                        </a:lnSpc>
                        <a:spcBef>
                          <a:spcPts val="0"/>
                        </a:spcBef>
                        <a:spcAft>
                          <a:spcPts val="1000"/>
                        </a:spcAft>
                      </a:pPr>
                      <a:r>
                        <a:rPr lang="en-US" sz="1050" b="0" dirty="0">
                          <a:solidFill>
                            <a:srgbClr val="000000"/>
                          </a:solidFill>
                          <a:latin typeface="Arial" pitchFamily="34" charset="0"/>
                          <a:ea typeface="Times New Roman"/>
                          <a:cs typeface="Arial" pitchFamily="34" charset="0"/>
                        </a:rPr>
                        <a:t>RFP checked by Main Planning and received back with observations from A.O. (W-II). Reply is being sent. </a:t>
                      </a:r>
                      <a:endParaRPr lang="en-US" sz="1050" b="0" dirty="0">
                        <a:latin typeface="Arial" pitchFamily="34" charset="0"/>
                        <a:ea typeface="Times New Roman"/>
                        <a:cs typeface="Arial" pitchFamily="34" charset="0"/>
                      </a:endParaRPr>
                    </a:p>
                  </a:txBody>
                  <a:tcPr marT="0" marB="0"/>
                </a:tc>
                <a:extLst>
                  <a:ext uri="{0D108BD9-81ED-4DB2-BD59-A6C34878D82A}">
                    <a16:rowId xmlns:a16="http://schemas.microsoft.com/office/drawing/2014/main" xmlns="" val="10004"/>
                  </a:ext>
                </a:extLst>
              </a:tr>
              <a:tr h="469166">
                <a:tc>
                  <a:txBody>
                    <a:bodyPr/>
                    <a:lstStyle/>
                    <a:p>
                      <a:pPr marL="0" marR="0" algn="just">
                        <a:lnSpc>
                          <a:spcPct val="115000"/>
                        </a:lnSpc>
                        <a:spcBef>
                          <a:spcPts val="0"/>
                        </a:spcBef>
                        <a:spcAft>
                          <a:spcPts val="0"/>
                        </a:spcAft>
                      </a:pPr>
                      <a:r>
                        <a:rPr lang="en-US" sz="1050" dirty="0">
                          <a:latin typeface="Arial" pitchFamily="34" charset="0"/>
                          <a:ea typeface="Times New Roman"/>
                          <a:cs typeface="Arial" pitchFamily="34" charset="0"/>
                        </a:rPr>
                        <a:t>Renovation of all toilets block of </a:t>
                      </a:r>
                      <a:r>
                        <a:rPr lang="en-US" sz="1050" dirty="0" err="1">
                          <a:latin typeface="Arial" pitchFamily="34" charset="0"/>
                          <a:ea typeface="Times New Roman"/>
                          <a:cs typeface="Arial" pitchFamily="34" charset="0"/>
                        </a:rPr>
                        <a:t>Palika</a:t>
                      </a:r>
                      <a:r>
                        <a:rPr lang="en-US" sz="1050" dirty="0">
                          <a:latin typeface="Arial" pitchFamily="34" charset="0"/>
                          <a:ea typeface="Times New Roman"/>
                          <a:cs typeface="Arial" pitchFamily="34" charset="0"/>
                        </a:rPr>
                        <a:t> Kendra Building.</a:t>
                      </a:r>
                    </a:p>
                  </a:txBody>
                  <a:tcPr marT="0" marB="0"/>
                </a:tc>
                <a:tc>
                  <a:txBody>
                    <a:bodyPr/>
                    <a:lstStyle/>
                    <a:p>
                      <a:pPr marL="0" marR="0" algn="just">
                        <a:lnSpc>
                          <a:spcPct val="115000"/>
                        </a:lnSpc>
                        <a:spcBef>
                          <a:spcPts val="0"/>
                        </a:spcBef>
                        <a:spcAft>
                          <a:spcPts val="1000"/>
                        </a:spcAft>
                      </a:pPr>
                      <a:r>
                        <a:rPr lang="en-US" sz="1050" dirty="0">
                          <a:solidFill>
                            <a:srgbClr val="000000"/>
                          </a:solidFill>
                          <a:latin typeface="Arial" pitchFamily="34" charset="0"/>
                          <a:ea typeface="Times New Roman"/>
                          <a:cs typeface="Arial" pitchFamily="34" charset="0"/>
                        </a:rPr>
                        <a:t>The work is in progress. </a:t>
                      </a:r>
                      <a:endParaRPr lang="en-US" sz="1050" dirty="0">
                        <a:latin typeface="Arial" pitchFamily="34" charset="0"/>
                        <a:ea typeface="Times New Roman"/>
                        <a:cs typeface="Arial" pitchFamily="34" charset="0"/>
                      </a:endParaRPr>
                    </a:p>
                  </a:txBody>
                  <a:tcPr marT="0" marB="0"/>
                </a:tc>
                <a:extLst>
                  <a:ext uri="{0D108BD9-81ED-4DB2-BD59-A6C34878D82A}">
                    <a16:rowId xmlns:a16="http://schemas.microsoft.com/office/drawing/2014/main" xmlns="" val="10005"/>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917825"/>
            <a:ext cx="10972800" cy="582613"/>
          </a:xfrm>
        </p:spPr>
        <p:txBody>
          <a:bodyPr/>
          <a:lstStyle/>
          <a:p>
            <a:pPr algn="ctr"/>
            <a:r>
              <a:rPr lang="en-US" sz="5400" dirty="0"/>
              <a:t>THANK YOU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C:\Users\shaily.312094\Downloads\IMG-20220617-WA0035.jpg"/>
          <p:cNvPicPr/>
          <p:nvPr/>
        </p:nvPicPr>
        <p:blipFill>
          <a:blip r:embed="rId2" cstate="print"/>
          <a:srcRect/>
          <a:stretch>
            <a:fillRect/>
          </a:stretch>
        </p:blipFill>
        <p:spPr bwMode="auto">
          <a:xfrm>
            <a:off x="380961" y="1285860"/>
            <a:ext cx="2571767" cy="1857388"/>
          </a:xfrm>
          <a:prstGeom prst="rect">
            <a:avLst/>
          </a:prstGeom>
          <a:noFill/>
          <a:ln w="9525">
            <a:noFill/>
            <a:miter lim="800000"/>
            <a:headEnd/>
            <a:tailEnd/>
          </a:ln>
        </p:spPr>
      </p:pic>
      <p:sp>
        <p:nvSpPr>
          <p:cNvPr id="16" name="Title 6"/>
          <p:cNvSpPr>
            <a:spLocks noGrp="1"/>
          </p:cNvSpPr>
          <p:nvPr/>
        </p:nvSpPr>
        <p:spPr>
          <a:xfrm>
            <a:off x="900430" y="356235"/>
            <a:ext cx="6623050" cy="666115"/>
          </a:xfrm>
          <a:prstGeom prst="rect">
            <a:avLst/>
          </a:prstGeom>
          <a:noFill/>
          <a:ln w="9525">
            <a:noFill/>
          </a:ln>
        </p:spPr>
        <p:txBody>
          <a:bodyPr anchor="b" anchorCtr="0"/>
          <a:lstStyle>
            <a:lvl1pPr algn="l" rtl="0" fontAlgn="base">
              <a:spcBef>
                <a:spcPct val="0"/>
              </a:spcBef>
              <a:spcAft>
                <a:spcPct val="0"/>
              </a:spcAft>
              <a:defRPr sz="32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a:lstStyle>
          <a:p>
            <a:endParaRPr lang="en-US">
              <a:solidFill>
                <a:schemeClr val="tx1"/>
              </a:solidFill>
              <a:effectLst>
                <a:outerShdw blurRad="38100" dist="19050" dir="2700000" algn="tl" rotWithShape="0">
                  <a:schemeClr val="dk1">
                    <a:alpha val="40000"/>
                  </a:schemeClr>
                </a:outerShdw>
              </a:effectLst>
            </a:endParaRPr>
          </a:p>
        </p:txBody>
      </p:sp>
      <p:sp>
        <p:nvSpPr>
          <p:cNvPr id="18" name="Rectangles 17"/>
          <p:cNvSpPr/>
          <p:nvPr/>
        </p:nvSpPr>
        <p:spPr>
          <a:xfrm>
            <a:off x="6528048" y="685800"/>
            <a:ext cx="5429250" cy="768350"/>
          </a:xfrm>
          <a:prstGeom prst="rect">
            <a:avLst/>
          </a:prstGeom>
          <a:noFill/>
          <a:ln>
            <a:noFill/>
          </a:ln>
        </p:spPr>
        <p:txBody>
          <a:bodyPr wrap="none" rtlCol="0" anchor="t">
            <a:spAutoFit/>
          </a:bodyPr>
          <a:lstStyle/>
          <a:p>
            <a:pPr algn="ctr"/>
            <a:r>
              <a:rPr lang="en-US" sz="4400" u="sng" dirty="0">
                <a:effectLst>
                  <a:outerShdw blurRad="38100" dist="38100" dir="2700000" algn="tl">
                    <a:srgbClr val="000000">
                      <a:alpha val="43137"/>
                    </a:srgbClr>
                  </a:outerShdw>
                </a:effectLst>
                <a:sym typeface="+mn-ea"/>
              </a:rPr>
              <a:t>ALIGANJ  </a:t>
            </a:r>
            <a:r>
              <a:rPr lang="en-US" sz="4400" u="sng" dirty="0">
                <a:effectLst>
                  <a:outerShdw blurRad="38100" dist="19050" dir="2700000" algn="tl" rotWithShape="0">
                    <a:schemeClr val="dk1">
                      <a:alpha val="40000"/>
                    </a:schemeClr>
                  </a:outerShdw>
                </a:effectLst>
                <a:sym typeface="+mn-ea"/>
              </a:rPr>
              <a:t>HOUSING</a:t>
            </a:r>
            <a:endParaRPr lang="en-US" altLang="zh-CN" sz="4400" b="1" u="sng" dirty="0">
              <a:solidFill>
                <a:schemeClr val="tx1"/>
              </a:solidFill>
              <a:effectLst>
                <a:outerShdw blurRad="38100" dist="19050" dir="2700000" algn="tl" rotWithShape="0">
                  <a:schemeClr val="dk1">
                    <a:alpha val="40000"/>
                  </a:schemeClr>
                </a:outerShdw>
              </a:effectLst>
            </a:endParaRPr>
          </a:p>
        </p:txBody>
      </p:sp>
      <p:sp>
        <p:nvSpPr>
          <p:cNvPr id="19" name="Text Box 18"/>
          <p:cNvSpPr txBox="1"/>
          <p:nvPr/>
        </p:nvSpPr>
        <p:spPr>
          <a:xfrm>
            <a:off x="6240016" y="1447800"/>
            <a:ext cx="5570984" cy="3693319"/>
          </a:xfrm>
          <a:prstGeom prst="rect">
            <a:avLst/>
          </a:prstGeom>
          <a:noFill/>
        </p:spPr>
        <p:txBody>
          <a:bodyPr wrap="square" rtlCol="0" anchor="t">
            <a:spAutoFit/>
          </a:bodyPr>
          <a:lstStyle/>
          <a:p>
            <a:pPr indent="0">
              <a:buFont typeface="Arial" panose="020B0604020202020204" pitchFamily="34" charset="0"/>
              <a:buNone/>
            </a:pPr>
            <a:r>
              <a:rPr lang="en-US" altLang="en-IN" b="1" dirty="0">
                <a:sym typeface="+mn-ea"/>
              </a:rPr>
              <a:t>    </a:t>
            </a:r>
            <a:r>
              <a:rPr lang="en-IN" dirty="0">
                <a:sym typeface="+mn-ea"/>
              </a:rPr>
              <a:t>TOTAL 200 TYPE-II FLATS, </a:t>
            </a:r>
          </a:p>
          <a:p>
            <a:pPr marL="285750" indent="-285750">
              <a:buFont typeface="Arial" panose="020B0604020202020204" pitchFamily="34" charset="0"/>
              <a:buChar char="•"/>
            </a:pPr>
            <a:r>
              <a:rPr lang="en-IN" dirty="0">
                <a:sym typeface="+mn-ea"/>
              </a:rPr>
              <a:t>04 TOWERS </a:t>
            </a:r>
            <a:r>
              <a:rPr lang="en-US" altLang="en-IN" dirty="0">
                <a:sym typeface="+mn-ea"/>
              </a:rPr>
              <a:t>(50 FLATS PER TOWER)</a:t>
            </a:r>
          </a:p>
          <a:p>
            <a:pPr marL="285750" indent="-285750">
              <a:buFont typeface="Arial" panose="020B0604020202020204" pitchFamily="34" charset="0"/>
              <a:buChar char="•"/>
            </a:pPr>
            <a:r>
              <a:rPr lang="en-US" altLang="en-IN" dirty="0">
                <a:sym typeface="+mn-ea"/>
              </a:rPr>
              <a:t>5 FLATS AT EACH FLOOR</a:t>
            </a:r>
          </a:p>
          <a:p>
            <a:pPr marL="285750" indent="-285750">
              <a:buFont typeface="Arial" panose="020B0604020202020204" pitchFamily="34" charset="0"/>
              <a:buChar char="•"/>
            </a:pPr>
            <a:r>
              <a:rPr lang="en-US" altLang="en-IN" dirty="0">
                <a:sym typeface="+mn-ea"/>
              </a:rPr>
              <a:t>AREA OF EACH FLAT - 54.42 SQM</a:t>
            </a:r>
          </a:p>
          <a:p>
            <a:pPr marL="285750" indent="-285750">
              <a:buFont typeface="Arial" panose="020B0604020202020204" pitchFamily="34" charset="0"/>
              <a:buChar char="•"/>
            </a:pPr>
            <a:r>
              <a:rPr lang="en-US" dirty="0" smtClean="0">
                <a:sym typeface="+mn-ea"/>
              </a:rPr>
              <a:t>BEDROOM – 10.20 SQM</a:t>
            </a:r>
          </a:p>
          <a:p>
            <a:pPr marL="285750" indent="-285750">
              <a:buFont typeface="Arial" panose="020B0604020202020204" pitchFamily="34" charset="0"/>
              <a:buChar char="•"/>
            </a:pPr>
            <a:r>
              <a:rPr lang="en-US" dirty="0" smtClean="0">
                <a:sym typeface="+mn-ea"/>
              </a:rPr>
              <a:t>DRAWING ROOM – 12.66 SQM</a:t>
            </a:r>
          </a:p>
          <a:p>
            <a:pPr marL="285750" indent="-285750">
              <a:buFont typeface="Arial" panose="020B0604020202020204" pitchFamily="34" charset="0"/>
              <a:buChar char="•"/>
            </a:pPr>
            <a:r>
              <a:rPr lang="en-US" dirty="0" smtClean="0">
                <a:sym typeface="+mn-ea"/>
              </a:rPr>
              <a:t>KITCHEN – 4.90 SQM</a:t>
            </a:r>
          </a:p>
          <a:p>
            <a:pPr marL="285750" indent="-285750">
              <a:buFont typeface="Arial" panose="020B0604020202020204" pitchFamily="34" charset="0"/>
              <a:buChar char="•"/>
            </a:pPr>
            <a:r>
              <a:rPr lang="en-US" dirty="0" smtClean="0">
                <a:sym typeface="+mn-ea"/>
              </a:rPr>
              <a:t>TOILET – 1.63 SQM </a:t>
            </a:r>
          </a:p>
          <a:p>
            <a:pPr marL="285750" indent="-285750">
              <a:buFont typeface="Arial" panose="020B0604020202020204" pitchFamily="34" charset="0"/>
              <a:buChar char="•"/>
            </a:pPr>
            <a:r>
              <a:rPr lang="en-US" dirty="0" smtClean="0">
                <a:sym typeface="+mn-ea"/>
              </a:rPr>
              <a:t>BATHROOM – 1.94 SQM</a:t>
            </a:r>
          </a:p>
          <a:p>
            <a:pPr marL="285750" indent="-285750">
              <a:buFont typeface="Arial" panose="020B0604020202020204" pitchFamily="34" charset="0"/>
              <a:buChar char="•"/>
            </a:pPr>
            <a:r>
              <a:rPr lang="en-US" dirty="0" smtClean="0">
                <a:sym typeface="+mn-ea"/>
              </a:rPr>
              <a:t>PASSAGE – 3.45 SQM</a:t>
            </a:r>
            <a:endParaRPr lang="en-IN" dirty="0" smtClean="0">
              <a:sym typeface="+mn-ea"/>
            </a:endParaRPr>
          </a:p>
          <a:p>
            <a:pPr marL="285750" indent="-285750">
              <a:buFont typeface="Arial" panose="020B0604020202020204" pitchFamily="34" charset="0"/>
              <a:buChar char="•"/>
            </a:pPr>
            <a:r>
              <a:rPr lang="en-IN" dirty="0" smtClean="0">
                <a:sym typeface="+mn-ea"/>
              </a:rPr>
              <a:t>10 </a:t>
            </a:r>
            <a:r>
              <a:rPr lang="en-IN" dirty="0">
                <a:sym typeface="+mn-ea"/>
              </a:rPr>
              <a:t>STORIED 04</a:t>
            </a:r>
            <a:r>
              <a:rPr lang="en-US" altLang="en-IN" dirty="0">
                <a:sym typeface="+mn-ea"/>
              </a:rPr>
              <a:t> TOWERS</a:t>
            </a:r>
          </a:p>
          <a:p>
            <a:pPr marL="285750" indent="-285750">
              <a:buFont typeface="Arial" panose="020B0604020202020204" pitchFamily="34" charset="0"/>
              <a:buChar char="•"/>
            </a:pPr>
            <a:r>
              <a:rPr lang="en-IN" dirty="0">
                <a:sym typeface="+mn-ea"/>
              </a:rPr>
              <a:t>STILT FOR PARKING</a:t>
            </a:r>
          </a:p>
          <a:p>
            <a:pPr marL="285750" indent="-285750">
              <a:buFont typeface="Arial" panose="020B0604020202020204" pitchFamily="34" charset="0"/>
              <a:buChar char="•"/>
            </a:pPr>
            <a:r>
              <a:rPr lang="en-IN" dirty="0">
                <a:sym typeface="+mn-ea"/>
              </a:rPr>
              <a:t>TENDER COST Rs. </a:t>
            </a:r>
            <a:r>
              <a:rPr lang="en-US" altLang="en-IN" dirty="0">
                <a:sym typeface="+mn-ea"/>
              </a:rPr>
              <a:t>40.33 CR.</a:t>
            </a:r>
          </a:p>
        </p:txBody>
      </p:sp>
      <p:sp>
        <p:nvSpPr>
          <p:cNvPr id="20" name="Text Box 19"/>
          <p:cNvSpPr txBox="1"/>
          <p:nvPr/>
        </p:nvSpPr>
        <p:spPr>
          <a:xfrm>
            <a:off x="6528048" y="5248870"/>
            <a:ext cx="5072098" cy="923330"/>
          </a:xfrm>
          <a:prstGeom prst="rect">
            <a:avLst/>
          </a:prstGeom>
          <a:noFill/>
        </p:spPr>
        <p:txBody>
          <a:bodyPr wrap="square" rtlCol="0" anchor="t">
            <a:spAutoFit/>
          </a:bodyPr>
          <a:lstStyle/>
          <a:p>
            <a:pPr indent="0">
              <a:buFont typeface="Arial" panose="020B0604020202020204" pitchFamily="34" charset="0"/>
              <a:buNone/>
            </a:pPr>
            <a:r>
              <a:rPr lang="en-US" b="1" dirty="0">
                <a:sym typeface="+mn-ea"/>
              </a:rPr>
              <a:t>STATUS – WORK COMPLETED</a:t>
            </a:r>
          </a:p>
          <a:p>
            <a:pPr indent="0">
              <a:buFont typeface="Arial" panose="020B0604020202020204" pitchFamily="34" charset="0"/>
              <a:buNone/>
            </a:pPr>
            <a:endParaRPr lang="en-US" b="1" dirty="0">
              <a:sym typeface="+mn-ea"/>
            </a:endParaRPr>
          </a:p>
          <a:p>
            <a:pPr indent="0">
              <a:buFont typeface="Arial" panose="020B0604020202020204" pitchFamily="34" charset="0"/>
              <a:buNone/>
            </a:pPr>
            <a:r>
              <a:rPr lang="en-US" b="1" dirty="0">
                <a:sym typeface="+mn-ea"/>
              </a:rPr>
              <a:t>TENDERED AMOUNT – </a:t>
            </a:r>
            <a:r>
              <a:rPr lang="en-US" b="1" dirty="0" smtClean="0">
                <a:sym typeface="+mn-ea"/>
              </a:rPr>
              <a:t>RS.40.32 CR.</a:t>
            </a:r>
            <a:endParaRPr lang="en-US" dirty="0"/>
          </a:p>
        </p:txBody>
      </p:sp>
      <p:sp>
        <p:nvSpPr>
          <p:cNvPr id="7" name="Title 1"/>
          <p:cNvSpPr>
            <a:spLocks noGrp="1"/>
          </p:cNvSpPr>
          <p:nvPr>
            <p:ph type="title"/>
          </p:nvPr>
        </p:nvSpPr>
        <p:spPr>
          <a:xfrm>
            <a:off x="0" y="0"/>
            <a:ext cx="12192000" cy="685800"/>
          </a:xfrm>
          <a:solidFill>
            <a:schemeClr val="bg2">
              <a:lumMod val="20000"/>
              <a:lumOff val="80000"/>
            </a:schemeClr>
          </a:solidFill>
        </p:spPr>
        <p:txBody>
          <a:bodyPr/>
          <a:lstStyle/>
          <a:p>
            <a:pPr algn="ctr"/>
            <a:r>
              <a:rPr lang="en-US" dirty="0"/>
              <a:t>ACHIEVEMENT/ COMPLETED PROJECTS IN THE FY-2021-22</a:t>
            </a:r>
          </a:p>
        </p:txBody>
      </p:sp>
      <p:pic>
        <p:nvPicPr>
          <p:cNvPr id="8" name="Picture 7" descr="C:\Users\shaily.312094\Downloads\IMG-20220617-WA0039.jpg"/>
          <p:cNvPicPr/>
          <p:nvPr/>
        </p:nvPicPr>
        <p:blipFill>
          <a:blip r:embed="rId3" cstate="print"/>
          <a:srcRect/>
          <a:stretch>
            <a:fillRect/>
          </a:stretch>
        </p:blipFill>
        <p:spPr bwMode="auto">
          <a:xfrm>
            <a:off x="452398" y="3429000"/>
            <a:ext cx="2714643" cy="2500330"/>
          </a:xfrm>
          <a:prstGeom prst="rect">
            <a:avLst/>
          </a:prstGeom>
          <a:noFill/>
          <a:ln w="9525">
            <a:noFill/>
            <a:miter lim="800000"/>
            <a:headEnd/>
            <a:tailEnd/>
          </a:ln>
        </p:spPr>
      </p:pic>
      <p:pic>
        <p:nvPicPr>
          <p:cNvPr id="9" name="Picture 8" descr="C:\Users\shaily.312094\Downloads\IMG-20220617-WA0037__01.jpg"/>
          <p:cNvPicPr/>
          <p:nvPr/>
        </p:nvPicPr>
        <p:blipFill>
          <a:blip r:embed="rId4" cstate="print"/>
          <a:srcRect/>
          <a:stretch>
            <a:fillRect/>
          </a:stretch>
        </p:blipFill>
        <p:spPr bwMode="auto">
          <a:xfrm>
            <a:off x="3167042" y="1285860"/>
            <a:ext cx="3071834" cy="1928826"/>
          </a:xfrm>
          <a:prstGeom prst="rect">
            <a:avLst/>
          </a:prstGeom>
          <a:noFill/>
          <a:ln w="9525">
            <a:noFill/>
            <a:miter lim="800000"/>
            <a:headEnd/>
            <a:tailEnd/>
          </a:ln>
        </p:spPr>
      </p:pic>
      <p:pic>
        <p:nvPicPr>
          <p:cNvPr id="11" name="Picture 10" descr="C:\Users\shaily.312094\Downloads\IMG-20220617-WA0034.jpg"/>
          <p:cNvPicPr/>
          <p:nvPr/>
        </p:nvPicPr>
        <p:blipFill>
          <a:blip r:embed="rId5" cstate="print"/>
          <a:srcRect/>
          <a:stretch>
            <a:fillRect/>
          </a:stretch>
        </p:blipFill>
        <p:spPr bwMode="auto">
          <a:xfrm>
            <a:off x="3524232" y="3429000"/>
            <a:ext cx="2657286" cy="250033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noChangeArrowheads="1"/>
          </p:cNvPicPr>
          <p:nvPr/>
        </p:nvPicPr>
        <p:blipFill>
          <a:blip r:embed="rId2" cstate="print"/>
          <a:srcRect/>
          <a:stretch>
            <a:fillRect/>
          </a:stretch>
        </p:blipFill>
        <p:spPr bwMode="auto">
          <a:xfrm>
            <a:off x="260751" y="3571876"/>
            <a:ext cx="3120605" cy="2428892"/>
          </a:xfrm>
          <a:prstGeom prst="rect">
            <a:avLst/>
          </a:prstGeom>
          <a:noFill/>
          <a:ln w="9525">
            <a:noFill/>
            <a:miter lim="800000"/>
            <a:headEnd/>
            <a:tailEnd/>
          </a:ln>
          <a:effectLst/>
        </p:spPr>
      </p:pic>
      <p:pic>
        <p:nvPicPr>
          <p:cNvPr id="6" name="Picture 5" descr="C:\Users\shaily.312094\Downloads\IMG-20220617-WA0022.jpg"/>
          <p:cNvPicPr/>
          <p:nvPr/>
        </p:nvPicPr>
        <p:blipFill>
          <a:blip r:embed="rId3" cstate="print"/>
          <a:srcRect/>
          <a:stretch>
            <a:fillRect/>
          </a:stretch>
        </p:blipFill>
        <p:spPr bwMode="auto">
          <a:xfrm>
            <a:off x="309522" y="1428736"/>
            <a:ext cx="2857520" cy="1928826"/>
          </a:xfrm>
          <a:prstGeom prst="rect">
            <a:avLst/>
          </a:prstGeom>
          <a:noFill/>
          <a:ln w="9525">
            <a:noFill/>
            <a:miter lim="800000"/>
            <a:headEnd/>
            <a:tailEnd/>
          </a:ln>
        </p:spPr>
      </p:pic>
      <p:sp>
        <p:nvSpPr>
          <p:cNvPr id="7" name="TextBox 6"/>
          <p:cNvSpPr txBox="1"/>
          <p:nvPr/>
        </p:nvSpPr>
        <p:spPr>
          <a:xfrm>
            <a:off x="238084" y="0"/>
            <a:ext cx="11953916" cy="1200329"/>
          </a:xfrm>
          <a:prstGeom prst="rect">
            <a:avLst/>
          </a:prstGeom>
          <a:noFill/>
        </p:spPr>
        <p:txBody>
          <a:bodyPr wrap="square" rtlCol="0">
            <a:spAutoFit/>
          </a:bodyPr>
          <a:lstStyle/>
          <a:p>
            <a:pPr algn="ctr"/>
            <a:r>
              <a:rPr lang="en-US" sz="2400" b="1" dirty="0"/>
              <a:t>IMPROVEMENT TO VIDYUT BHAWAN</a:t>
            </a:r>
          </a:p>
          <a:p>
            <a:pPr algn="ctr"/>
            <a:r>
              <a:rPr lang="en-IN" sz="2400" b="1" dirty="0"/>
              <a:t>RENOVATION/ MODIFICATION OF BLOCK A,B,C, VIDYUT BHAWAN OFFICE COMPLEX AT DR. APJ ABDUL KALAM </a:t>
            </a:r>
            <a:r>
              <a:rPr lang="en-IN" sz="2400" b="1" dirty="0" smtClean="0"/>
              <a:t>ROAD</a:t>
            </a:r>
            <a:endParaRPr lang="en-US" sz="2400" b="1" dirty="0"/>
          </a:p>
        </p:txBody>
      </p:sp>
      <p:sp>
        <p:nvSpPr>
          <p:cNvPr id="5" name="Content Placeholder 2"/>
          <p:cNvSpPr>
            <a:spLocks noGrp="1"/>
          </p:cNvSpPr>
          <p:nvPr/>
        </p:nvSpPr>
        <p:spPr>
          <a:xfrm>
            <a:off x="3581400" y="1500174"/>
            <a:ext cx="8386746" cy="4525963"/>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7015"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7015"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185"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185"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185"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spcAft>
                <a:spcPts val="1200"/>
              </a:spcAft>
            </a:pPr>
            <a:r>
              <a:rPr lang="en-US" sz="2000" dirty="0">
                <a:solidFill>
                  <a:schemeClr val="accent1">
                    <a:lumMod val="75000"/>
                  </a:schemeClr>
                </a:solidFill>
                <a:latin typeface="Arial" panose="020B0604020202020204" pitchFamily="34" charset="0"/>
                <a:cs typeface="Arial" panose="020B0604020202020204" pitchFamily="34" charset="0"/>
              </a:rPr>
              <a:t>Stipulated Date of Start		:  13.01.2020</a:t>
            </a:r>
          </a:p>
          <a:p>
            <a:pPr>
              <a:spcAft>
                <a:spcPts val="1200"/>
              </a:spcAft>
            </a:pPr>
            <a:r>
              <a:rPr lang="en-US" sz="2000" dirty="0">
                <a:solidFill>
                  <a:schemeClr val="accent1">
                    <a:lumMod val="75000"/>
                  </a:schemeClr>
                </a:solidFill>
                <a:latin typeface="Arial" panose="020B0604020202020204" pitchFamily="34" charset="0"/>
                <a:cs typeface="Arial" panose="020B0604020202020204" pitchFamily="34" charset="0"/>
              </a:rPr>
              <a:t>Stipulated Date of Completion		:  12.07.2020 </a:t>
            </a:r>
          </a:p>
          <a:p>
            <a:pPr>
              <a:spcAft>
                <a:spcPts val="1200"/>
              </a:spcAft>
            </a:pPr>
            <a:r>
              <a:rPr lang="en-US" sz="2000" dirty="0">
                <a:solidFill>
                  <a:schemeClr val="accent1">
                    <a:lumMod val="75000"/>
                  </a:schemeClr>
                </a:solidFill>
                <a:latin typeface="Arial" panose="020B0604020202020204" pitchFamily="34" charset="0"/>
                <a:cs typeface="Arial" panose="020B0604020202020204" pitchFamily="34" charset="0"/>
              </a:rPr>
              <a:t>Actual Date of Start			:  04.01.2020</a:t>
            </a:r>
          </a:p>
          <a:p>
            <a:pPr>
              <a:spcAft>
                <a:spcPts val="1200"/>
              </a:spcAft>
            </a:pPr>
            <a:r>
              <a:rPr lang="en-US" sz="2000" dirty="0">
                <a:solidFill>
                  <a:schemeClr val="accent1">
                    <a:lumMod val="75000"/>
                  </a:schemeClr>
                </a:solidFill>
                <a:latin typeface="Arial" panose="020B0604020202020204" pitchFamily="34" charset="0"/>
                <a:cs typeface="Arial" panose="020B0604020202020204" pitchFamily="34" charset="0"/>
              </a:rPr>
              <a:t>Actual Date of Completion		:   21.10.2021</a:t>
            </a:r>
          </a:p>
          <a:p>
            <a:pPr>
              <a:spcAft>
                <a:spcPts val="1200"/>
              </a:spcAft>
            </a:pPr>
            <a:r>
              <a:rPr lang="en-US" sz="2000" dirty="0">
                <a:solidFill>
                  <a:schemeClr val="accent1">
                    <a:lumMod val="75000"/>
                  </a:schemeClr>
                </a:solidFill>
                <a:latin typeface="Arial" panose="020B0604020202020204" pitchFamily="34" charset="0"/>
                <a:cs typeface="Arial" panose="020B0604020202020204" pitchFamily="34" charset="0"/>
              </a:rPr>
              <a:t>Covered Office Area			:  81718 </a:t>
            </a:r>
            <a:r>
              <a:rPr lang="en-US" sz="2000" dirty="0" err="1" smtClean="0">
                <a:solidFill>
                  <a:schemeClr val="accent1">
                    <a:lumMod val="75000"/>
                  </a:schemeClr>
                </a:solidFill>
                <a:latin typeface="Arial" panose="020B0604020202020204" pitchFamily="34" charset="0"/>
                <a:cs typeface="Arial" panose="020B0604020202020204" pitchFamily="34" charset="0"/>
              </a:rPr>
              <a:t>Sq.ft</a:t>
            </a:r>
            <a:r>
              <a:rPr lang="en-US" sz="2000" dirty="0">
                <a:solidFill>
                  <a:schemeClr val="accent1">
                    <a:lumMod val="75000"/>
                  </a:schemeClr>
                </a:solidFill>
                <a:latin typeface="Arial" panose="020B0604020202020204" pitchFamily="34" charset="0"/>
                <a:cs typeface="Arial" panose="020B0604020202020204" pitchFamily="34" charset="0"/>
              </a:rPr>
              <a:t>.</a:t>
            </a:r>
          </a:p>
          <a:p>
            <a:pPr>
              <a:spcAft>
                <a:spcPts val="1200"/>
              </a:spcAft>
            </a:pPr>
            <a:r>
              <a:rPr lang="en-US" sz="20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Annual Rent Revenue	</a:t>
            </a:r>
            <a:r>
              <a:rPr lang="en-US" sz="1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  41 Crore (Rs.418/ </a:t>
            </a:r>
            <a:r>
              <a:rPr lang="en-US" sz="16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Sqft</a:t>
            </a:r>
            <a:r>
              <a:rPr lang="en-US" sz="16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 month)</a:t>
            </a:r>
          </a:p>
          <a:p>
            <a:pPr>
              <a:spcAft>
                <a:spcPts val="1200"/>
              </a:spcAft>
            </a:pPr>
            <a:r>
              <a:rPr lang="en-US" sz="2000" dirty="0">
                <a:solidFill>
                  <a:schemeClr val="accent1">
                    <a:lumMod val="75000"/>
                  </a:schemeClr>
                </a:solidFill>
                <a:latin typeface="Arial" panose="020B0604020202020204" pitchFamily="34" charset="0"/>
                <a:cs typeface="Arial" panose="020B0604020202020204" pitchFamily="34" charset="0"/>
              </a:rPr>
              <a:t>Annual Maintenance			:  3.82 Crore (</a:t>
            </a:r>
            <a:r>
              <a:rPr lang="en-US" sz="1800" dirty="0">
                <a:solidFill>
                  <a:schemeClr val="accent1">
                    <a:lumMod val="75000"/>
                  </a:schemeClr>
                </a:solidFill>
                <a:latin typeface="Arial" panose="020B0604020202020204" pitchFamily="34" charset="0"/>
                <a:cs typeface="Arial" panose="020B0604020202020204" pitchFamily="34" charset="0"/>
              </a:rPr>
              <a:t>Rs.39/ </a:t>
            </a:r>
            <a:r>
              <a:rPr lang="en-US" sz="1800" dirty="0" err="1" smtClean="0">
                <a:solidFill>
                  <a:schemeClr val="accent1">
                    <a:lumMod val="75000"/>
                  </a:schemeClr>
                </a:solidFill>
                <a:latin typeface="Arial" panose="020B0604020202020204" pitchFamily="34" charset="0"/>
                <a:cs typeface="Arial" panose="020B0604020202020204" pitchFamily="34" charset="0"/>
              </a:rPr>
              <a:t>Sqft</a:t>
            </a:r>
            <a:r>
              <a:rPr lang="en-US" sz="1800" dirty="0">
                <a:solidFill>
                  <a:schemeClr val="accent1">
                    <a:lumMod val="75000"/>
                  </a:schemeClr>
                </a:solidFill>
                <a:latin typeface="Arial" panose="020B0604020202020204" pitchFamily="34" charset="0"/>
                <a:cs typeface="Arial" panose="020B0604020202020204" pitchFamily="34" charset="0"/>
              </a:rPr>
              <a:t>./month</a:t>
            </a:r>
            <a:r>
              <a:rPr lang="en-US" sz="2000" dirty="0">
                <a:solidFill>
                  <a:schemeClr val="accent1">
                    <a:lumMod val="75000"/>
                  </a:schemeClr>
                </a:solidFill>
                <a:latin typeface="Arial" panose="020B0604020202020204" pitchFamily="34" charset="0"/>
                <a:cs typeface="Arial" panose="020B0604020202020204" pitchFamily="34" charset="0"/>
              </a:rPr>
              <a:t>)</a:t>
            </a:r>
          </a:p>
          <a:p>
            <a:pPr>
              <a:spcAft>
                <a:spcPts val="1200"/>
              </a:spcAft>
            </a:pPr>
            <a:r>
              <a:rPr lang="en-US" sz="2000" dirty="0">
                <a:solidFill>
                  <a:schemeClr val="accent1">
                    <a:lumMod val="75000"/>
                  </a:schemeClr>
                </a:solidFill>
                <a:latin typeface="Arial" panose="020B0604020202020204" pitchFamily="34" charset="0"/>
                <a:cs typeface="Arial" panose="020B0604020202020204" pitchFamily="34" charset="0"/>
              </a:rPr>
              <a:t>Expected expenditure 		:  Rs.35,00,00,000/-</a:t>
            </a:r>
          </a:p>
          <a:p>
            <a:pPr>
              <a:buNone/>
            </a:pPr>
            <a:endParaRPr lang="en-US" sz="2000" dirty="0">
              <a:solidFill>
                <a:schemeClr val="accent1">
                  <a:lumMod val="75000"/>
                </a:schemeClr>
              </a:solidFill>
              <a:latin typeface="Arial" panose="020B0604020202020204" pitchFamily="34"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shaily.312094\Downloads\IMG-20220617-WA0045.jpg"/>
          <p:cNvPicPr/>
          <p:nvPr/>
        </p:nvPicPr>
        <p:blipFill>
          <a:blip r:embed="rId2" cstate="print"/>
          <a:srcRect b="12745"/>
          <a:stretch>
            <a:fillRect/>
          </a:stretch>
        </p:blipFill>
        <p:spPr bwMode="auto">
          <a:xfrm>
            <a:off x="238084" y="928670"/>
            <a:ext cx="3151833" cy="2500330"/>
          </a:xfrm>
          <a:prstGeom prst="rect">
            <a:avLst/>
          </a:prstGeom>
          <a:noFill/>
          <a:ln w="9525">
            <a:noFill/>
            <a:miter lim="800000"/>
            <a:headEnd/>
            <a:tailEnd/>
          </a:ln>
        </p:spPr>
      </p:pic>
      <p:pic>
        <p:nvPicPr>
          <p:cNvPr id="4" name="Picture 3" descr="C:\Users\shaily.312094\Downloads\IMG-20220617-WA0040__01.jpg"/>
          <p:cNvPicPr/>
          <p:nvPr/>
        </p:nvPicPr>
        <p:blipFill>
          <a:blip r:embed="rId3" cstate="print"/>
          <a:srcRect/>
          <a:stretch>
            <a:fillRect/>
          </a:stretch>
        </p:blipFill>
        <p:spPr bwMode="auto">
          <a:xfrm>
            <a:off x="3524232" y="3205150"/>
            <a:ext cx="3634787" cy="2433650"/>
          </a:xfrm>
          <a:prstGeom prst="rect">
            <a:avLst/>
          </a:prstGeom>
          <a:noFill/>
          <a:ln w="9525">
            <a:noFill/>
            <a:miter lim="800000"/>
            <a:headEnd/>
            <a:tailEnd/>
          </a:ln>
        </p:spPr>
      </p:pic>
      <p:sp>
        <p:nvSpPr>
          <p:cNvPr id="5" name="Title 4"/>
          <p:cNvSpPr>
            <a:spLocks noGrp="1"/>
          </p:cNvSpPr>
          <p:nvPr/>
        </p:nvSpPr>
        <p:spPr>
          <a:xfrm>
            <a:off x="219710" y="71415"/>
            <a:ext cx="11877082" cy="714380"/>
          </a:xfrm>
          <a:prstGeom prst="rect">
            <a:avLst/>
          </a:prstGeom>
        </p:spPr>
        <p:txBody>
          <a:bodyPr vert="horz" anchor="ctr">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r>
              <a:rPr lang="en-IN" sz="2000" b="1" u="sng" dirty="0">
                <a:effectLst/>
              </a:rPr>
              <a:t>water proofing treatment at the terrace of PALIKA BAZAAR </a:t>
            </a:r>
          </a:p>
          <a:p>
            <a:pPr algn="ctr"/>
            <a:endParaRPr lang="en-IN" sz="2000" dirty="0">
              <a:effectLst/>
            </a:endParaRPr>
          </a:p>
        </p:txBody>
      </p:sp>
      <p:sp>
        <p:nvSpPr>
          <p:cNvPr id="2" name="Text Box 1"/>
          <p:cNvSpPr txBox="1"/>
          <p:nvPr/>
        </p:nvSpPr>
        <p:spPr>
          <a:xfrm>
            <a:off x="6816080" y="1268760"/>
            <a:ext cx="4922382" cy="1261884"/>
          </a:xfrm>
          <a:prstGeom prst="rect">
            <a:avLst/>
          </a:prstGeom>
          <a:noFill/>
        </p:spPr>
        <p:txBody>
          <a:bodyPr wrap="square" rtlCol="0" anchor="t">
            <a:spAutoFit/>
          </a:bodyPr>
          <a:lstStyle/>
          <a:p>
            <a:pPr indent="0" algn="ctr">
              <a:buFont typeface="Arial" panose="020B0604020202020204" pitchFamily="34" charset="0"/>
              <a:buNone/>
            </a:pPr>
            <a:r>
              <a:rPr lang="en-US" altLang="en-IN" sz="2800" dirty="0" smtClean="0">
                <a:effectLst/>
                <a:sym typeface="+mn-ea"/>
              </a:rPr>
              <a:t>STATUS</a:t>
            </a:r>
            <a:endParaRPr lang="en-US" altLang="en-IN" sz="2800" dirty="0">
              <a:effectLst/>
              <a:sym typeface="+mn-ea"/>
            </a:endParaRPr>
          </a:p>
          <a:p>
            <a:pPr marL="342900" indent="-342900" algn="l">
              <a:buFont typeface="Arial" panose="020B0604020202020204" pitchFamily="34" charset="0"/>
              <a:buChar char="•"/>
            </a:pPr>
            <a:r>
              <a:rPr lang="en-IN" sz="2000" dirty="0">
                <a:effectLst/>
                <a:sym typeface="+mn-ea"/>
              </a:rPr>
              <a:t>WORK COMPLETED ON </a:t>
            </a:r>
            <a:r>
              <a:rPr lang="en-IN" sz="2000" dirty="0" smtClean="0">
                <a:effectLst/>
                <a:sym typeface="+mn-ea"/>
              </a:rPr>
              <a:t>24.08.2021</a:t>
            </a:r>
            <a:endParaRPr lang="en-IN" sz="2000" dirty="0">
              <a:effectLst/>
              <a:sym typeface="+mn-ea"/>
            </a:endParaRPr>
          </a:p>
          <a:p>
            <a:pPr marL="342900" indent="-342900" algn="l">
              <a:buFont typeface="Arial" panose="020B0604020202020204" pitchFamily="34" charset="0"/>
              <a:buChar char="•"/>
            </a:pPr>
            <a:r>
              <a:rPr lang="en-IN" sz="2000" dirty="0">
                <a:effectLst/>
                <a:sym typeface="+mn-ea"/>
              </a:rPr>
              <a:t>COST: RS.4.40 CR.</a:t>
            </a:r>
            <a:r>
              <a:rPr lang="en-IN" sz="2800" dirty="0">
                <a:effectLst/>
                <a:sym typeface="+mn-ea"/>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23836" y="273586"/>
            <a:ext cx="11001452"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30188" algn="l"/>
              </a:tabLst>
            </a:pPr>
            <a:r>
              <a:rPr kumimoji="0" lang="en-US" b="1" i="0" u="none" strike="noStrike" cap="none" normalizeH="0" baseline="0" dirty="0">
                <a:ln>
                  <a:noFill/>
                </a:ln>
                <a:solidFill>
                  <a:schemeClr val="tx1"/>
                </a:solidFill>
                <a:effectLst/>
                <a:latin typeface="Bookman Old Style" pitchFamily="18" charset="0"/>
                <a:ea typeface="Times New Roman" pitchFamily="18" charset="0"/>
                <a:cs typeface="Times New Roman" pitchFamily="18" charset="0"/>
              </a:rPr>
              <a:t>REPLACEMENT OF HOCKEY TURF AND SPRINKLER SYSTEM AT SHIVAJI STADIUM</a:t>
            </a:r>
            <a:endParaRPr kumimoji="0" lang="en-US" sz="3200" b="1" i="0" u="none" strike="noStrike" cap="none" normalizeH="0" baseline="0" dirty="0">
              <a:ln>
                <a:noFill/>
              </a:ln>
              <a:solidFill>
                <a:schemeClr val="tx1"/>
              </a:solidFill>
              <a:effectLst/>
              <a:latin typeface="Arial" pitchFamily="34" charset="0"/>
              <a:cs typeface="Arial" pitchFamily="34" charset="0"/>
            </a:endParaRPr>
          </a:p>
        </p:txBody>
      </p:sp>
      <p:pic>
        <p:nvPicPr>
          <p:cNvPr id="3" name="Picture 2" descr="C:\Users\NDMC\Downloads\PHOTO-2022-04-12-12-06-27.jpg"/>
          <p:cNvPicPr/>
          <p:nvPr/>
        </p:nvPicPr>
        <p:blipFill>
          <a:blip r:embed="rId2" cstate="print"/>
          <a:srcRect/>
          <a:stretch>
            <a:fillRect/>
          </a:stretch>
        </p:blipFill>
        <p:spPr bwMode="auto">
          <a:xfrm rot="10800000" flipV="1">
            <a:off x="595274" y="1332788"/>
            <a:ext cx="4032448" cy="3096344"/>
          </a:xfrm>
          <a:prstGeom prst="rect">
            <a:avLst/>
          </a:prstGeom>
          <a:noFill/>
          <a:ln w="9525">
            <a:noFill/>
            <a:miter lim="800000"/>
            <a:headEnd/>
            <a:tailEnd/>
          </a:ln>
        </p:spPr>
      </p:pic>
      <p:sp>
        <p:nvSpPr>
          <p:cNvPr id="4" name="Text Box 1"/>
          <p:cNvSpPr txBox="1"/>
          <p:nvPr/>
        </p:nvSpPr>
        <p:spPr>
          <a:xfrm>
            <a:off x="6667504" y="2025649"/>
            <a:ext cx="4991096" cy="1261884"/>
          </a:xfrm>
          <a:prstGeom prst="rect">
            <a:avLst/>
          </a:prstGeom>
          <a:noFill/>
        </p:spPr>
        <p:txBody>
          <a:bodyPr wrap="square" rtlCol="0" anchor="t">
            <a:spAutoFit/>
          </a:bodyPr>
          <a:lstStyle/>
          <a:p>
            <a:pPr indent="0" algn="ctr">
              <a:buFont typeface="Arial" panose="020B0604020202020204" pitchFamily="34" charset="0"/>
              <a:buNone/>
            </a:pPr>
            <a:r>
              <a:rPr lang="en-US" altLang="en-IN" sz="2800" dirty="0" smtClean="0">
                <a:effectLst/>
                <a:sym typeface="+mn-ea"/>
              </a:rPr>
              <a:t>STATUS</a:t>
            </a:r>
            <a:endParaRPr lang="en-US" altLang="en-IN" sz="2800" dirty="0">
              <a:effectLst/>
              <a:sym typeface="+mn-ea"/>
            </a:endParaRPr>
          </a:p>
          <a:p>
            <a:pPr marL="342900" indent="-342900" algn="l">
              <a:buFont typeface="Arial" panose="020B0604020202020204" pitchFamily="34" charset="0"/>
              <a:buChar char="•"/>
            </a:pPr>
            <a:r>
              <a:rPr lang="en-IN" sz="2000" dirty="0">
                <a:effectLst/>
                <a:sym typeface="+mn-ea"/>
              </a:rPr>
              <a:t>WORK COMPLETED </a:t>
            </a:r>
            <a:r>
              <a:rPr lang="en-IN" sz="2000" dirty="0" smtClean="0">
                <a:effectLst/>
                <a:sym typeface="+mn-ea"/>
              </a:rPr>
              <a:t>ON 10.06.2021  </a:t>
            </a:r>
            <a:endParaRPr lang="en-IN" sz="2000" dirty="0">
              <a:effectLst/>
              <a:sym typeface="+mn-ea"/>
            </a:endParaRPr>
          </a:p>
          <a:p>
            <a:pPr marL="342900" indent="-342900" algn="l">
              <a:buFont typeface="Arial" panose="020B0604020202020204" pitchFamily="34" charset="0"/>
              <a:buChar char="•"/>
            </a:pPr>
            <a:r>
              <a:rPr lang="en-IN" sz="2000" dirty="0">
                <a:effectLst/>
                <a:sym typeface="+mn-ea"/>
              </a:rPr>
              <a:t>COST: RS.2.10 CR.</a:t>
            </a:r>
            <a:r>
              <a:rPr lang="en-IN" sz="2800" dirty="0">
                <a:effectLst/>
                <a:sym typeface="+mn-ea"/>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47528" y="116632"/>
            <a:ext cx="8352928" cy="369332"/>
          </a:xfrm>
          <a:prstGeom prst="rect">
            <a:avLst/>
          </a:prstGeom>
        </p:spPr>
        <p:txBody>
          <a:bodyPr wrap="square">
            <a:spAutoFit/>
          </a:bodyPr>
          <a:lstStyle/>
          <a:p>
            <a:pPr algn="ctr"/>
            <a:r>
              <a:rPr lang="en-IN" b="1" dirty="0"/>
              <a:t>UP-GRADATION OF LABORATORIES IN NDMC/ NAVYUG SCHOOLS</a:t>
            </a:r>
            <a:endParaRPr lang="en-US" b="1" dirty="0"/>
          </a:p>
        </p:txBody>
      </p:sp>
      <p:sp>
        <p:nvSpPr>
          <p:cNvPr id="3" name="Text Box 1"/>
          <p:cNvSpPr txBox="1"/>
          <p:nvPr/>
        </p:nvSpPr>
        <p:spPr>
          <a:xfrm>
            <a:off x="6629400" y="1066800"/>
            <a:ext cx="5562600" cy="1569660"/>
          </a:xfrm>
          <a:prstGeom prst="rect">
            <a:avLst/>
          </a:prstGeom>
          <a:noFill/>
        </p:spPr>
        <p:txBody>
          <a:bodyPr wrap="square" rtlCol="0" anchor="t">
            <a:spAutoFit/>
          </a:bodyPr>
          <a:lstStyle/>
          <a:p>
            <a:pPr indent="0" algn="ctr">
              <a:buFont typeface="Arial" panose="020B0604020202020204" pitchFamily="34" charset="0"/>
              <a:buNone/>
            </a:pPr>
            <a:r>
              <a:rPr lang="en-US" altLang="en-IN" sz="2800" dirty="0" smtClean="0">
                <a:effectLst/>
                <a:sym typeface="+mn-ea"/>
              </a:rPr>
              <a:t>STATUS</a:t>
            </a:r>
            <a:endParaRPr lang="en-US" altLang="en-IN" sz="2800" dirty="0">
              <a:effectLst/>
              <a:sym typeface="+mn-ea"/>
            </a:endParaRPr>
          </a:p>
          <a:p>
            <a:pPr marL="342900" indent="-342900" algn="l">
              <a:buFont typeface="Arial" panose="020B0604020202020204" pitchFamily="34" charset="0"/>
              <a:buChar char="•"/>
            </a:pPr>
            <a:r>
              <a:rPr lang="en-IN" sz="2000" dirty="0">
                <a:effectLst/>
                <a:sym typeface="+mn-ea"/>
              </a:rPr>
              <a:t>WORK </a:t>
            </a:r>
            <a:r>
              <a:rPr lang="en-IN" sz="2000" dirty="0" smtClean="0">
                <a:effectLst/>
                <a:sym typeface="+mn-ea"/>
              </a:rPr>
              <a:t>COMPLETED</a:t>
            </a:r>
            <a:endParaRPr lang="en-IN" sz="2000" dirty="0">
              <a:effectLst/>
              <a:sym typeface="+mn-ea"/>
            </a:endParaRPr>
          </a:p>
          <a:p>
            <a:pPr marL="342900" indent="-342900" algn="l">
              <a:buFont typeface="Arial" panose="020B0604020202020204" pitchFamily="34" charset="0"/>
              <a:buChar char="•"/>
            </a:pPr>
            <a:r>
              <a:rPr lang="en-IN" sz="2000" dirty="0">
                <a:effectLst/>
                <a:sym typeface="+mn-ea"/>
              </a:rPr>
              <a:t>COST: CIVIL WORK RS.1.35 CR.</a:t>
            </a:r>
          </a:p>
          <a:p>
            <a:pPr marL="342900" indent="-342900" algn="l">
              <a:buFont typeface="Arial" panose="020B0604020202020204" pitchFamily="34" charset="0"/>
              <a:buChar char="•"/>
            </a:pPr>
            <a:r>
              <a:rPr lang="en-IN" sz="2000" dirty="0">
                <a:sym typeface="+mn-ea"/>
              </a:rPr>
              <a:t>FURNITURE: RS.7.28 CR.</a:t>
            </a:r>
            <a:r>
              <a:rPr lang="en-IN" sz="2800" dirty="0">
                <a:effectLst/>
                <a:sym typeface="+mn-ea"/>
              </a:rPr>
              <a:t> </a:t>
            </a:r>
          </a:p>
        </p:txBody>
      </p:sp>
      <p:pic>
        <p:nvPicPr>
          <p:cNvPr id="1026" name="Picture 2"/>
          <p:cNvPicPr>
            <a:picLocks noChangeAspect="1" noChangeArrowheads="1"/>
          </p:cNvPicPr>
          <p:nvPr/>
        </p:nvPicPr>
        <p:blipFill>
          <a:blip r:embed="rId2" cstate="print"/>
          <a:srcRect/>
          <a:stretch>
            <a:fillRect/>
          </a:stretch>
        </p:blipFill>
        <p:spPr bwMode="auto">
          <a:xfrm>
            <a:off x="228600" y="609600"/>
            <a:ext cx="3276600" cy="33528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3657600" y="2868691"/>
            <a:ext cx="3733800" cy="3151109"/>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7568" y="116632"/>
            <a:ext cx="8496944" cy="646331"/>
          </a:xfrm>
          <a:prstGeom prst="rect">
            <a:avLst/>
          </a:prstGeom>
        </p:spPr>
        <p:txBody>
          <a:bodyPr wrap="square">
            <a:spAutoFit/>
          </a:bodyPr>
          <a:lstStyle/>
          <a:p>
            <a:pPr algn="ctr"/>
            <a:r>
              <a:rPr lang="en-IN" b="1" dirty="0"/>
              <a:t>CONSTRUCTION OF SHED FOR COVERING OF OPEN BADMINTON COURT AT PSOI CLUB, SATYA SADAN</a:t>
            </a:r>
            <a:endParaRPr lang="en-US" b="1" dirty="0"/>
          </a:p>
        </p:txBody>
      </p:sp>
      <p:pic>
        <p:nvPicPr>
          <p:cNvPr id="3" name="Picture 2" descr="C:\Users\NDMC\Downloads\IMG-20220412-WA0012.jpg"/>
          <p:cNvPicPr/>
          <p:nvPr/>
        </p:nvPicPr>
        <p:blipFill>
          <a:blip r:embed="rId2" cstate="print"/>
          <a:srcRect/>
          <a:stretch>
            <a:fillRect/>
          </a:stretch>
        </p:blipFill>
        <p:spPr bwMode="auto">
          <a:xfrm>
            <a:off x="381000" y="914400"/>
            <a:ext cx="2928918" cy="2667000"/>
          </a:xfrm>
          <a:prstGeom prst="rect">
            <a:avLst/>
          </a:prstGeom>
          <a:noFill/>
          <a:ln w="9525">
            <a:noFill/>
            <a:miter lim="800000"/>
            <a:headEnd/>
            <a:tailEnd/>
          </a:ln>
        </p:spPr>
      </p:pic>
      <p:sp>
        <p:nvSpPr>
          <p:cNvPr id="4" name="Text Box 1"/>
          <p:cNvSpPr txBox="1"/>
          <p:nvPr/>
        </p:nvSpPr>
        <p:spPr>
          <a:xfrm>
            <a:off x="6724011" y="1739897"/>
            <a:ext cx="4858389" cy="1261884"/>
          </a:xfrm>
          <a:prstGeom prst="rect">
            <a:avLst/>
          </a:prstGeom>
          <a:noFill/>
        </p:spPr>
        <p:txBody>
          <a:bodyPr wrap="square" rtlCol="0" anchor="t">
            <a:spAutoFit/>
          </a:bodyPr>
          <a:lstStyle/>
          <a:p>
            <a:pPr indent="0" algn="ctr">
              <a:buFont typeface="Arial" panose="020B0604020202020204" pitchFamily="34" charset="0"/>
              <a:buNone/>
            </a:pPr>
            <a:r>
              <a:rPr lang="en-US" altLang="en-IN" sz="2800" dirty="0" smtClean="0">
                <a:effectLst/>
                <a:sym typeface="+mn-ea"/>
              </a:rPr>
              <a:t>STATUS</a:t>
            </a:r>
            <a:endParaRPr lang="en-US" altLang="en-IN" sz="2800" dirty="0">
              <a:effectLst/>
              <a:sym typeface="+mn-ea"/>
            </a:endParaRPr>
          </a:p>
          <a:p>
            <a:pPr marL="342900" indent="-342900" algn="l">
              <a:buFont typeface="Arial" panose="020B0604020202020204" pitchFamily="34" charset="0"/>
              <a:buChar char="•"/>
            </a:pPr>
            <a:r>
              <a:rPr lang="en-IN" sz="2000" dirty="0">
                <a:effectLst/>
                <a:sym typeface="+mn-ea"/>
              </a:rPr>
              <a:t>WORK COMPLETED </a:t>
            </a:r>
            <a:r>
              <a:rPr lang="en-IN" sz="2000" dirty="0" smtClean="0">
                <a:effectLst/>
                <a:sym typeface="+mn-ea"/>
              </a:rPr>
              <a:t>ON 18.06.2021 </a:t>
            </a:r>
            <a:endParaRPr lang="en-IN" sz="2000" dirty="0">
              <a:effectLst/>
              <a:sym typeface="+mn-ea"/>
            </a:endParaRPr>
          </a:p>
          <a:p>
            <a:pPr marL="342900" indent="-342900" algn="l">
              <a:buFont typeface="Arial" panose="020B0604020202020204" pitchFamily="34" charset="0"/>
              <a:buChar char="•"/>
            </a:pPr>
            <a:r>
              <a:rPr lang="en-IN" sz="2000" dirty="0">
                <a:effectLst/>
                <a:sym typeface="+mn-ea"/>
              </a:rPr>
              <a:t>COST: RS.67.10 LAKHS</a:t>
            </a:r>
            <a:r>
              <a:rPr lang="en-IN" sz="2800" dirty="0">
                <a:effectLst/>
                <a:sym typeface="+mn-ea"/>
              </a:rPr>
              <a:t> </a:t>
            </a:r>
          </a:p>
        </p:txBody>
      </p:sp>
      <p:pic>
        <p:nvPicPr>
          <p:cNvPr id="5" name="Picture 4" descr="C:\Users\NDMC\Downloads\IMG-20220412-WA0005.jpg"/>
          <p:cNvPicPr/>
          <p:nvPr/>
        </p:nvPicPr>
        <p:blipFill>
          <a:blip r:embed="rId3" cstate="print"/>
          <a:srcRect/>
          <a:stretch>
            <a:fillRect/>
          </a:stretch>
        </p:blipFill>
        <p:spPr bwMode="auto">
          <a:xfrm>
            <a:off x="3505218" y="3276329"/>
            <a:ext cx="2819382" cy="2591071"/>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1464" y="116632"/>
            <a:ext cx="9793088" cy="923330"/>
          </a:xfrm>
          <a:prstGeom prst="rect">
            <a:avLst/>
          </a:prstGeom>
        </p:spPr>
        <p:txBody>
          <a:bodyPr wrap="square">
            <a:spAutoFit/>
          </a:bodyPr>
          <a:lstStyle/>
          <a:p>
            <a:pPr algn="ctr"/>
            <a:r>
              <a:rPr lang="en-IN" b="1" dirty="0"/>
              <a:t>REPLACEMENT OF OLD TILES IN AND AROUND OF SWIMMING POOL WITH GRANITE MOSAIC TILES AND WITH THE PROVISION OF WATER PROOFING TREATMENT AT PSOI CLUB, VINAY MARG</a:t>
            </a:r>
            <a:endParaRPr lang="en-US" b="1" dirty="0"/>
          </a:p>
        </p:txBody>
      </p:sp>
      <p:pic>
        <p:nvPicPr>
          <p:cNvPr id="3" name="Picture 2" descr="C:\Users\NDMC\Downloads\IMG-20220412-WA0003.jpg"/>
          <p:cNvPicPr/>
          <p:nvPr/>
        </p:nvPicPr>
        <p:blipFill>
          <a:blip r:embed="rId2" cstate="print"/>
          <a:srcRect/>
          <a:stretch>
            <a:fillRect/>
          </a:stretch>
        </p:blipFill>
        <p:spPr bwMode="auto">
          <a:xfrm>
            <a:off x="457200" y="1268760"/>
            <a:ext cx="2828832" cy="3088934"/>
          </a:xfrm>
          <a:prstGeom prst="rect">
            <a:avLst/>
          </a:prstGeom>
          <a:noFill/>
          <a:ln w="9525">
            <a:noFill/>
            <a:miter lim="800000"/>
            <a:headEnd/>
            <a:tailEnd/>
          </a:ln>
        </p:spPr>
      </p:pic>
      <p:sp>
        <p:nvSpPr>
          <p:cNvPr id="4" name="Text Box 1"/>
          <p:cNvSpPr txBox="1"/>
          <p:nvPr/>
        </p:nvSpPr>
        <p:spPr>
          <a:xfrm>
            <a:off x="6629401" y="1600200"/>
            <a:ext cx="5181599" cy="1261884"/>
          </a:xfrm>
          <a:prstGeom prst="rect">
            <a:avLst/>
          </a:prstGeom>
          <a:noFill/>
        </p:spPr>
        <p:txBody>
          <a:bodyPr wrap="square" rtlCol="0" anchor="t">
            <a:spAutoFit/>
          </a:bodyPr>
          <a:lstStyle/>
          <a:p>
            <a:pPr indent="0" algn="ctr">
              <a:buFont typeface="Arial" panose="020B0604020202020204" pitchFamily="34" charset="0"/>
              <a:buNone/>
            </a:pPr>
            <a:r>
              <a:rPr lang="en-US" altLang="en-IN" sz="2800" dirty="0">
                <a:effectLst/>
                <a:sym typeface="+mn-ea"/>
              </a:rPr>
              <a:t>STATUS </a:t>
            </a:r>
          </a:p>
          <a:p>
            <a:pPr marL="342900" indent="-342900" algn="l">
              <a:buFont typeface="Arial" panose="020B0604020202020204" pitchFamily="34" charset="0"/>
              <a:buChar char="•"/>
            </a:pPr>
            <a:r>
              <a:rPr lang="en-IN" sz="2000" dirty="0">
                <a:effectLst/>
                <a:sym typeface="+mn-ea"/>
              </a:rPr>
              <a:t>WORK COMPLETED </a:t>
            </a:r>
            <a:r>
              <a:rPr lang="en-IN" sz="2000" dirty="0" smtClean="0">
                <a:effectLst/>
                <a:sym typeface="+mn-ea"/>
              </a:rPr>
              <a:t>ON 01.11.2021 </a:t>
            </a:r>
            <a:endParaRPr lang="en-IN" sz="2000" dirty="0">
              <a:effectLst/>
              <a:sym typeface="+mn-ea"/>
            </a:endParaRPr>
          </a:p>
          <a:p>
            <a:pPr marL="342900" indent="-342900" algn="l">
              <a:buFont typeface="Arial" panose="020B0604020202020204" pitchFamily="34" charset="0"/>
              <a:buChar char="•"/>
            </a:pPr>
            <a:r>
              <a:rPr lang="en-IN" sz="2000" dirty="0">
                <a:effectLst/>
                <a:sym typeface="+mn-ea"/>
              </a:rPr>
              <a:t>COST: RS.87.32 LAKHS</a:t>
            </a:r>
            <a:r>
              <a:rPr lang="en-IN" sz="2800" dirty="0">
                <a:effectLst/>
                <a:sym typeface="+mn-ea"/>
              </a:rPr>
              <a:t> </a:t>
            </a:r>
          </a:p>
        </p:txBody>
      </p:sp>
      <p:pic>
        <p:nvPicPr>
          <p:cNvPr id="5" name="Picture 4" descr="C:\Users\NDMC\Downloads\IMG-20220412-WA0004.jpg"/>
          <p:cNvPicPr/>
          <p:nvPr/>
        </p:nvPicPr>
        <p:blipFill>
          <a:blip r:embed="rId3" cstate="print"/>
          <a:srcRect/>
          <a:stretch>
            <a:fillRect/>
          </a:stretch>
        </p:blipFill>
        <p:spPr bwMode="auto">
          <a:xfrm>
            <a:off x="3505200" y="3373689"/>
            <a:ext cx="2841589" cy="2493711"/>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1464" y="116632"/>
            <a:ext cx="9361040" cy="646331"/>
          </a:xfrm>
          <a:prstGeom prst="rect">
            <a:avLst/>
          </a:prstGeom>
        </p:spPr>
        <p:txBody>
          <a:bodyPr wrap="square">
            <a:spAutoFit/>
          </a:bodyPr>
          <a:lstStyle/>
          <a:p>
            <a:pPr algn="ctr"/>
            <a:r>
              <a:rPr lang="en-IN" b="1" dirty="0"/>
              <a:t>REPLACEMENT OF EXISTING OLD DAMAGED MS WINDOW WITH NEW ALUMINIUM WINDOW IN KAKA NAGAR HOUSING COMPLEX</a:t>
            </a:r>
            <a:endParaRPr lang="en-US" b="1" dirty="0"/>
          </a:p>
        </p:txBody>
      </p:sp>
      <p:pic>
        <p:nvPicPr>
          <p:cNvPr id="3" name="Picture 2" descr="C:\Users\NDMC\Downloads\PHOTO-2022-04-11-16-37-29.jpg"/>
          <p:cNvPicPr/>
          <p:nvPr/>
        </p:nvPicPr>
        <p:blipFill>
          <a:blip r:embed="rId2" cstate="print"/>
          <a:srcRect/>
          <a:stretch>
            <a:fillRect/>
          </a:stretch>
        </p:blipFill>
        <p:spPr bwMode="auto">
          <a:xfrm flipH="1">
            <a:off x="623390" y="1196752"/>
            <a:ext cx="3258031" cy="3089504"/>
          </a:xfrm>
          <a:prstGeom prst="rect">
            <a:avLst/>
          </a:prstGeom>
          <a:noFill/>
          <a:ln w="9525">
            <a:noFill/>
            <a:miter lim="800000"/>
            <a:headEnd/>
            <a:tailEnd/>
          </a:ln>
        </p:spPr>
      </p:pic>
      <p:sp>
        <p:nvSpPr>
          <p:cNvPr id="4" name="Text Box 1"/>
          <p:cNvSpPr txBox="1"/>
          <p:nvPr/>
        </p:nvSpPr>
        <p:spPr>
          <a:xfrm>
            <a:off x="7010400" y="1600200"/>
            <a:ext cx="4952999" cy="1261884"/>
          </a:xfrm>
          <a:prstGeom prst="rect">
            <a:avLst/>
          </a:prstGeom>
          <a:noFill/>
        </p:spPr>
        <p:txBody>
          <a:bodyPr wrap="square" rtlCol="0" anchor="t">
            <a:spAutoFit/>
          </a:bodyPr>
          <a:lstStyle/>
          <a:p>
            <a:pPr indent="0" algn="ctr">
              <a:buFont typeface="Arial" panose="020B0604020202020204" pitchFamily="34" charset="0"/>
              <a:buNone/>
            </a:pPr>
            <a:r>
              <a:rPr lang="en-US" altLang="en-IN" sz="2800" dirty="0" smtClean="0">
                <a:effectLst/>
                <a:sym typeface="+mn-ea"/>
              </a:rPr>
              <a:t>STATUS</a:t>
            </a:r>
            <a:endParaRPr lang="en-US" altLang="en-IN" sz="2800" dirty="0">
              <a:effectLst/>
              <a:sym typeface="+mn-ea"/>
            </a:endParaRPr>
          </a:p>
          <a:p>
            <a:pPr marL="342900" indent="-342900" algn="l">
              <a:buFont typeface="Arial" panose="020B0604020202020204" pitchFamily="34" charset="0"/>
              <a:buChar char="•"/>
            </a:pPr>
            <a:r>
              <a:rPr lang="en-IN" sz="2000" dirty="0">
                <a:effectLst/>
                <a:sym typeface="+mn-ea"/>
              </a:rPr>
              <a:t>WORK </a:t>
            </a:r>
            <a:r>
              <a:rPr lang="en-IN" sz="2000" dirty="0" smtClean="0">
                <a:effectLst/>
                <a:sym typeface="+mn-ea"/>
              </a:rPr>
              <a:t>COMPLETED ON 30.12.2021</a:t>
            </a:r>
            <a:endParaRPr lang="en-IN" sz="2000" dirty="0">
              <a:effectLst/>
              <a:sym typeface="+mn-ea"/>
            </a:endParaRPr>
          </a:p>
          <a:p>
            <a:pPr marL="342900" indent="-342900" algn="l">
              <a:buFont typeface="Arial" panose="020B0604020202020204" pitchFamily="34" charset="0"/>
              <a:buChar char="•"/>
            </a:pPr>
            <a:r>
              <a:rPr lang="en-IN" sz="2000" dirty="0">
                <a:effectLst/>
                <a:sym typeface="+mn-ea"/>
              </a:rPr>
              <a:t>COST: RS.45.00 LAKHS</a:t>
            </a:r>
            <a:r>
              <a:rPr lang="en-IN" sz="2800" dirty="0">
                <a:effectLst/>
                <a:sym typeface="+mn-ea"/>
              </a:rPr>
              <a:t> </a:t>
            </a:r>
          </a:p>
        </p:txBody>
      </p:sp>
      <p:pic>
        <p:nvPicPr>
          <p:cNvPr id="5" name="Picture 4" descr="C:\Users\NDMC\Downloads\PHOTO-2022-04-11-16-38-56.jpg"/>
          <p:cNvPicPr/>
          <p:nvPr/>
        </p:nvPicPr>
        <p:blipFill>
          <a:blip r:embed="rId3" cstate="print"/>
          <a:srcRect/>
          <a:stretch>
            <a:fillRect/>
          </a:stretch>
        </p:blipFill>
        <p:spPr bwMode="auto">
          <a:xfrm>
            <a:off x="4024298" y="2982894"/>
            <a:ext cx="2892555" cy="2660684"/>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range Waves">
  <a:themeElements>
    <a:clrScheme name="Orange Waves 13">
      <a:dk1>
        <a:srgbClr val="000000"/>
      </a:dk1>
      <a:lt1>
        <a:srgbClr val="FFFFFF"/>
      </a:lt1>
      <a:dk2>
        <a:srgbClr val="000000"/>
      </a:dk2>
      <a:lt2>
        <a:srgbClr val="969696"/>
      </a:lt2>
      <a:accent1>
        <a:srgbClr val="C73109"/>
      </a:accent1>
      <a:accent2>
        <a:srgbClr val="FF5050"/>
      </a:accent2>
      <a:accent3>
        <a:srgbClr val="FFFFFF"/>
      </a:accent3>
      <a:accent4>
        <a:srgbClr val="000000"/>
      </a:accent4>
      <a:accent5>
        <a:srgbClr val="E0ADAA"/>
      </a:accent5>
      <a:accent6>
        <a:srgbClr val="E74848"/>
      </a:accent6>
      <a:hlink>
        <a:srgbClr val="4D4D4D"/>
      </a:hlink>
      <a:folHlink>
        <a:srgbClr val="777777"/>
      </a:folHlink>
    </a:clrScheme>
    <a:fontScheme name="Orange Wa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Orange Wa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range Wa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range Wa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range Wa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range Wa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range Wa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ange Wa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range Wa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range Wa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range Wa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range Wa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range Wa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range Waves 13">
        <a:dk1>
          <a:srgbClr val="000000"/>
        </a:dk1>
        <a:lt1>
          <a:srgbClr val="FFFFFF"/>
        </a:lt1>
        <a:dk2>
          <a:srgbClr val="000000"/>
        </a:dk2>
        <a:lt2>
          <a:srgbClr val="969696"/>
        </a:lt2>
        <a:accent1>
          <a:srgbClr val="C73109"/>
        </a:accent1>
        <a:accent2>
          <a:srgbClr val="FF5050"/>
        </a:accent2>
        <a:accent3>
          <a:srgbClr val="FFFFFF"/>
        </a:accent3>
        <a:accent4>
          <a:srgbClr val="000000"/>
        </a:accent4>
        <a:accent5>
          <a:srgbClr val="E0ADAA"/>
        </a:accent5>
        <a:accent6>
          <a:srgbClr val="E74848"/>
        </a:accent6>
        <a:hlink>
          <a:srgbClr val="4D4D4D"/>
        </a:hlink>
        <a:folHlink>
          <a:srgbClr val="77777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TotalTime>
  <Words>1789</Words>
  <Application>Microsoft Office PowerPoint</Application>
  <PresentationFormat>Custom</PresentationFormat>
  <Paragraphs>171</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Orange Waves</vt:lpstr>
      <vt:lpstr>CE (C-II) CIVIL ZONE</vt:lpstr>
      <vt:lpstr>ACHIEVEMENT/ COMPLETED PROJECTS IN THE FY-2021-22</vt:lpstr>
      <vt:lpstr>Slide 3</vt:lpstr>
      <vt:lpstr>Slide 4</vt:lpstr>
      <vt:lpstr>Slide 5</vt:lpstr>
      <vt:lpstr>Slide 6</vt:lpstr>
      <vt:lpstr>Slide 7</vt:lpstr>
      <vt:lpstr>Slide 8</vt:lpstr>
      <vt:lpstr>Slide 9</vt:lpstr>
      <vt:lpstr>Slide 10</vt:lpstr>
      <vt:lpstr>WORK TARGET/BUDGET ANNOUNCEMENT/ONGOING WORK FOR THE FINANCIAL YEAR 2022-23</vt:lpstr>
      <vt:lpstr>Slide 12</vt:lpstr>
      <vt:lpstr>Slide 13</vt:lpstr>
      <vt:lpstr>Slide 14</vt:lpstr>
      <vt:lpstr>THANK YOU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 (C-II) CIVIL ZONE</dc:title>
  <dc:creator>Sudershan</dc:creator>
  <cp:lastModifiedBy>NDMC</cp:lastModifiedBy>
  <cp:revision>63</cp:revision>
  <dcterms:created xsi:type="dcterms:W3CDTF">2022-06-17T18:18:00Z</dcterms:created>
  <dcterms:modified xsi:type="dcterms:W3CDTF">2022-06-21T11:59:54Z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98B6A1F4BC5F46F8A56A61713FFC3471</vt:lpwstr>
  </property>
  <property fmtid="{D5CDD505-2E9C-101B-9397-08002B2CF9AE}" pid="3" name="KSOProductBuildVer">
    <vt:lpwstr>1033-11.2.0.11156</vt:lpwstr>
  </property>
</Properties>
</file>